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FD45-0FBC-400D-9070-4D7F008F5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954D8-B927-4160-8498-6CD2C7172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A7EBE8-1142-4027-90C9-35FBCDA8BDAE}"/>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5" name="Footer Placeholder 4">
            <a:extLst>
              <a:ext uri="{FF2B5EF4-FFF2-40B4-BE49-F238E27FC236}">
                <a16:creationId xmlns:a16="http://schemas.microsoft.com/office/drawing/2014/main" id="{E41313D5-6454-434E-BDFF-7FD452FFC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AA53F-77B2-4A3E-A598-7CA1F4A6BC46}"/>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322620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F89C-41A6-4BF4-BBA2-158D2F6B0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83729D-B13C-4D07-8BDF-1BCF77481D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8B4EE-0806-409A-B1FF-5171065A9C6C}"/>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5" name="Footer Placeholder 4">
            <a:extLst>
              <a:ext uri="{FF2B5EF4-FFF2-40B4-BE49-F238E27FC236}">
                <a16:creationId xmlns:a16="http://schemas.microsoft.com/office/drawing/2014/main" id="{ACF30682-CB34-49E1-B4D6-345CF461B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3D671-B6C6-4D43-870B-91ED57161526}"/>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180958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F9FFE-AABD-4E61-9538-ACB426C65C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42274-B880-49CD-A150-E9FF3C5AB0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1E6CA-5978-43C8-8D31-764EFA2D30E1}"/>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5" name="Footer Placeholder 4">
            <a:extLst>
              <a:ext uri="{FF2B5EF4-FFF2-40B4-BE49-F238E27FC236}">
                <a16:creationId xmlns:a16="http://schemas.microsoft.com/office/drawing/2014/main" id="{477C6597-E962-47BE-A3BE-8DA53A1A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3EBFE-5785-4ABF-935D-0CFA140586F3}"/>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23670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268E-6B70-4A3B-BBCE-C711BBEBF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B4498-1EEC-4032-9265-265B976245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65DDE-575D-4972-9BF8-3B03B006AE3B}"/>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5" name="Footer Placeholder 4">
            <a:extLst>
              <a:ext uri="{FF2B5EF4-FFF2-40B4-BE49-F238E27FC236}">
                <a16:creationId xmlns:a16="http://schemas.microsoft.com/office/drawing/2014/main" id="{B3809C05-37F8-4CD9-BDB8-648F87401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D8CA5-77A4-4916-A7E3-659577628BD2}"/>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138625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99DF-EBB9-404D-BDAA-A57E663FD4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09ADD-6D9C-4D06-BE3C-53DAD148A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E25D6D-B1BB-46E2-BFBA-B9FA6F0A3048}"/>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5" name="Footer Placeholder 4">
            <a:extLst>
              <a:ext uri="{FF2B5EF4-FFF2-40B4-BE49-F238E27FC236}">
                <a16:creationId xmlns:a16="http://schemas.microsoft.com/office/drawing/2014/main" id="{AED072BB-5FEA-4C04-B2E8-B6A2B16EB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C4CA3-81C7-42A9-A8D1-ACEF8080D222}"/>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386398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85AB-F492-4AF0-956F-B3B9550FE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2C4BD-66CF-4E3D-9F7D-6557DF2CEE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DD6D8-120D-432D-9909-40D62C900E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1757C-D0B2-4E4C-A8F9-79AA44599B10}"/>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6" name="Footer Placeholder 5">
            <a:extLst>
              <a:ext uri="{FF2B5EF4-FFF2-40B4-BE49-F238E27FC236}">
                <a16:creationId xmlns:a16="http://schemas.microsoft.com/office/drawing/2014/main" id="{F6F12D2C-C7DD-4AE6-9B98-D4F8D753E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2EF6D-6DF1-48DF-A380-E6A1FCD9DD61}"/>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312819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AAD9-C2AB-48B0-97F3-737BEEDE44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B1797-A350-4699-9BCE-31537F309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A2CC43-0197-462D-8F6D-12E9BBE66D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9AB35-C804-4F90-BC0D-4BE776DF1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840DC-E746-47BD-9828-A11805E240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7D1A07-9358-4890-BF15-956EE74D29A1}"/>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8" name="Footer Placeholder 7">
            <a:extLst>
              <a:ext uri="{FF2B5EF4-FFF2-40B4-BE49-F238E27FC236}">
                <a16:creationId xmlns:a16="http://schemas.microsoft.com/office/drawing/2014/main" id="{B52FEFE5-0007-43C4-A606-6F1D76DEF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F70631-6B65-444F-951C-7CBB98D3FB37}"/>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65394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F172-1BEB-4898-AB9E-45BDF94F17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370A61-4AD1-471C-8D97-8193003271F8}"/>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4" name="Footer Placeholder 3">
            <a:extLst>
              <a:ext uri="{FF2B5EF4-FFF2-40B4-BE49-F238E27FC236}">
                <a16:creationId xmlns:a16="http://schemas.microsoft.com/office/drawing/2014/main" id="{6162A7D0-297E-4F0C-BB57-C9CF571DD5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CBFCF-56FB-4F53-B486-49408F28B982}"/>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316231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29130-5667-4F3F-9BC6-62112302BCAD}"/>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3" name="Footer Placeholder 2">
            <a:extLst>
              <a:ext uri="{FF2B5EF4-FFF2-40B4-BE49-F238E27FC236}">
                <a16:creationId xmlns:a16="http://schemas.microsoft.com/office/drawing/2014/main" id="{064D45CA-FEC6-41E5-AF24-296638A0EA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23BC28-D018-4F43-9689-1B8F7B55FC3F}"/>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157862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F184-4E04-4E24-9068-5E305BDEF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57636-6D4B-4149-A03B-AF2C05D81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5D15F-22F0-41F4-B89C-2F68868FD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23A5D8-AE2A-48C3-BB60-2788A5D47D9F}"/>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6" name="Footer Placeholder 5">
            <a:extLst>
              <a:ext uri="{FF2B5EF4-FFF2-40B4-BE49-F238E27FC236}">
                <a16:creationId xmlns:a16="http://schemas.microsoft.com/office/drawing/2014/main" id="{4C1703CB-BC05-485F-81F4-5776DA782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7CD67-43CA-4856-B0A3-16CBBF9F95C3}"/>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365558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FD73-176D-4EF0-AB52-790CFF147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4A9FC6-79CF-4066-A561-41740E880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5AA34B-3F12-4B91-AF79-1B3AF0E4B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7ED71C-C0BB-471D-9E14-C3F7B582CF0A}"/>
              </a:ext>
            </a:extLst>
          </p:cNvPr>
          <p:cNvSpPr>
            <a:spLocks noGrp="1"/>
          </p:cNvSpPr>
          <p:nvPr>
            <p:ph type="dt" sz="half" idx="10"/>
          </p:nvPr>
        </p:nvSpPr>
        <p:spPr/>
        <p:txBody>
          <a:bodyPr/>
          <a:lstStyle/>
          <a:p>
            <a:fld id="{805D6B9B-4B27-488A-B28B-57D92EAC16E5}" type="datetimeFigureOut">
              <a:rPr lang="en-US" smtClean="0"/>
              <a:t>11/6/2018</a:t>
            </a:fld>
            <a:endParaRPr lang="en-US"/>
          </a:p>
        </p:txBody>
      </p:sp>
      <p:sp>
        <p:nvSpPr>
          <p:cNvPr id="6" name="Footer Placeholder 5">
            <a:extLst>
              <a:ext uri="{FF2B5EF4-FFF2-40B4-BE49-F238E27FC236}">
                <a16:creationId xmlns:a16="http://schemas.microsoft.com/office/drawing/2014/main" id="{64870A22-4D9B-409A-84E8-1DE1A9C00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F5F53-E8E8-4ADB-9715-738EA278BE11}"/>
              </a:ext>
            </a:extLst>
          </p:cNvPr>
          <p:cNvSpPr>
            <a:spLocks noGrp="1"/>
          </p:cNvSpPr>
          <p:nvPr>
            <p:ph type="sldNum" sz="quarter" idx="12"/>
          </p:nvPr>
        </p:nvSpPr>
        <p:spPr/>
        <p:txBody>
          <a:bodyPr/>
          <a:lstStyle/>
          <a:p>
            <a:fld id="{F75F008A-E03D-4CCB-97B1-BFEB3E59D44A}" type="slidenum">
              <a:rPr lang="en-US" smtClean="0"/>
              <a:t>‹#›</a:t>
            </a:fld>
            <a:endParaRPr lang="en-US"/>
          </a:p>
        </p:txBody>
      </p:sp>
    </p:spTree>
    <p:extLst>
      <p:ext uri="{BB962C8B-B14F-4D97-AF65-F5344CB8AC3E}">
        <p14:creationId xmlns:p14="http://schemas.microsoft.com/office/powerpoint/2010/main" val="280613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5B01F-034A-4AAF-8DF3-FC802816D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74077-3A6E-4255-85DC-BDD35A00D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922E1-5536-45EF-BB8A-70276976B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D6B9B-4B27-488A-B28B-57D92EAC16E5}" type="datetimeFigureOut">
              <a:rPr lang="en-US" smtClean="0"/>
              <a:t>11/6/2018</a:t>
            </a:fld>
            <a:endParaRPr lang="en-US"/>
          </a:p>
        </p:txBody>
      </p:sp>
      <p:sp>
        <p:nvSpPr>
          <p:cNvPr id="5" name="Footer Placeholder 4">
            <a:extLst>
              <a:ext uri="{FF2B5EF4-FFF2-40B4-BE49-F238E27FC236}">
                <a16:creationId xmlns:a16="http://schemas.microsoft.com/office/drawing/2014/main" id="{778605BA-E340-4FD4-99A9-A78012BB2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66736D-0F8D-4873-9BF4-3101A10C7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008A-E03D-4CCB-97B1-BFEB3E59D44A}" type="slidenum">
              <a:rPr lang="en-US" smtClean="0"/>
              <a:t>‹#›</a:t>
            </a:fld>
            <a:endParaRPr lang="en-US"/>
          </a:p>
        </p:txBody>
      </p:sp>
    </p:spTree>
    <p:extLst>
      <p:ext uri="{BB962C8B-B14F-4D97-AF65-F5344CB8AC3E}">
        <p14:creationId xmlns:p14="http://schemas.microsoft.com/office/powerpoint/2010/main" val="156826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A020-F2CF-4E33-B1C4-B80FE6610362}"/>
              </a:ext>
            </a:extLst>
          </p:cNvPr>
          <p:cNvSpPr>
            <a:spLocks noGrp="1"/>
          </p:cNvSpPr>
          <p:nvPr>
            <p:ph type="title"/>
          </p:nvPr>
        </p:nvSpPr>
        <p:spPr>
          <a:xfrm>
            <a:off x="771089" y="5208615"/>
            <a:ext cx="10515600" cy="1325563"/>
          </a:xfrm>
        </p:spPr>
        <p:txBody>
          <a:bodyPr>
            <a:normAutofit/>
          </a:bodyPr>
          <a:lstStyle/>
          <a:p>
            <a:pPr algn="ctr"/>
            <a:r>
              <a:rPr lang="en-US" sz="5400" b="1" dirty="0"/>
              <a:t>Grounds Tester GT400 or GT600</a:t>
            </a:r>
          </a:p>
        </p:txBody>
      </p:sp>
      <p:pic>
        <p:nvPicPr>
          <p:cNvPr id="5" name="Content Placeholder 4">
            <a:extLst>
              <a:ext uri="{FF2B5EF4-FFF2-40B4-BE49-F238E27FC236}">
                <a16:creationId xmlns:a16="http://schemas.microsoft.com/office/drawing/2014/main" id="{0CC148B1-B7D0-4E23-9523-6069358C0A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362" y="0"/>
            <a:ext cx="9145276" cy="3962953"/>
          </a:xfrm>
        </p:spPr>
      </p:pic>
    </p:spTree>
    <p:extLst>
      <p:ext uri="{BB962C8B-B14F-4D97-AF65-F5344CB8AC3E}">
        <p14:creationId xmlns:p14="http://schemas.microsoft.com/office/powerpoint/2010/main" val="366223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7BB6-7F0D-42A3-97BB-932F4D56DF82}"/>
              </a:ext>
            </a:extLst>
          </p:cNvPr>
          <p:cNvSpPr>
            <a:spLocks noGrp="1"/>
          </p:cNvSpPr>
          <p:nvPr>
            <p:ph type="title"/>
          </p:nvPr>
        </p:nvSpPr>
        <p:spPr/>
        <p:txBody>
          <a:bodyPr/>
          <a:lstStyle/>
          <a:p>
            <a:pPr algn="ctr"/>
            <a:r>
              <a:rPr lang="en-US" b="1" dirty="0"/>
              <a:t>Procedure for Testing Grounding Assemblies</a:t>
            </a:r>
          </a:p>
        </p:txBody>
      </p:sp>
      <p:sp>
        <p:nvSpPr>
          <p:cNvPr id="3" name="Content Placeholder 2">
            <a:extLst>
              <a:ext uri="{FF2B5EF4-FFF2-40B4-BE49-F238E27FC236}">
                <a16:creationId xmlns:a16="http://schemas.microsoft.com/office/drawing/2014/main" id="{9F168937-E7D6-4523-A49F-D2F03FBFEC0F}"/>
              </a:ext>
            </a:extLst>
          </p:cNvPr>
          <p:cNvSpPr>
            <a:spLocks noGrp="1"/>
          </p:cNvSpPr>
          <p:nvPr>
            <p:ph idx="1"/>
          </p:nvPr>
        </p:nvSpPr>
        <p:spPr/>
        <p:txBody>
          <a:bodyPr/>
          <a:lstStyle/>
          <a:p>
            <a:pPr marL="0" indent="0">
              <a:buNone/>
            </a:pPr>
            <a:r>
              <a:rPr lang="en-US" dirty="0"/>
              <a:t>12. Rotate the “Current Control” knob counter-clockwise before removing the Grounding Assembly ends from Electrodes.</a:t>
            </a:r>
          </a:p>
          <a:p>
            <a:pPr marL="0" indent="0">
              <a:buNone/>
            </a:pPr>
            <a:r>
              <a:rPr lang="en-US" dirty="0"/>
              <a:t>13. Disassemble, Inspect, Clean, Tighten, etc. and/or replace parts as necessary before re-testing Grounding Assembly. If the Assembly Fails a re-test after maintenance is performed the Grounding Assembly should be REMOVED from Service and properly Disposed of to prevent further use.</a:t>
            </a:r>
          </a:p>
          <a:p>
            <a:pPr marL="0" indent="0">
              <a:buNone/>
            </a:pPr>
            <a:r>
              <a:rPr lang="en-US" dirty="0"/>
              <a:t>14. If more than one (1) Assembly is to be tested and to ensure Maximum Cooling of the Grounds Tester, do NOT turn unit Off between tests.</a:t>
            </a:r>
          </a:p>
          <a:p>
            <a:endParaRPr lang="en-US" dirty="0"/>
          </a:p>
        </p:txBody>
      </p:sp>
    </p:spTree>
    <p:extLst>
      <p:ext uri="{BB962C8B-B14F-4D97-AF65-F5344CB8AC3E}">
        <p14:creationId xmlns:p14="http://schemas.microsoft.com/office/powerpoint/2010/main" val="157954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35-A1E4-4B7A-9D0E-4EE8A3D7847F}"/>
              </a:ext>
            </a:extLst>
          </p:cNvPr>
          <p:cNvSpPr>
            <a:spLocks noGrp="1"/>
          </p:cNvSpPr>
          <p:nvPr>
            <p:ph type="title"/>
          </p:nvPr>
        </p:nvSpPr>
        <p:spPr/>
        <p:txBody>
          <a:bodyPr/>
          <a:lstStyle/>
          <a:p>
            <a:pPr algn="ctr"/>
            <a:r>
              <a:rPr lang="en-US" b="1" dirty="0"/>
              <a:t>Features</a:t>
            </a:r>
          </a:p>
        </p:txBody>
      </p:sp>
      <p:sp>
        <p:nvSpPr>
          <p:cNvPr id="3" name="Content Placeholder 2">
            <a:extLst>
              <a:ext uri="{FF2B5EF4-FFF2-40B4-BE49-F238E27FC236}">
                <a16:creationId xmlns:a16="http://schemas.microsoft.com/office/drawing/2014/main" id="{6F75B675-BC02-46B3-AAE9-1405FD5939A3}"/>
              </a:ext>
            </a:extLst>
          </p:cNvPr>
          <p:cNvSpPr>
            <a:spLocks noGrp="1"/>
          </p:cNvSpPr>
          <p:nvPr>
            <p:ph idx="1"/>
          </p:nvPr>
        </p:nvSpPr>
        <p:spPr/>
        <p:txBody>
          <a:bodyPr/>
          <a:lstStyle/>
          <a:p>
            <a:r>
              <a:rPr lang="en-US" dirty="0"/>
              <a:t>Durable, Portable Grounding Assembly Tester</a:t>
            </a:r>
          </a:p>
          <a:p>
            <a:r>
              <a:rPr lang="en-US" dirty="0"/>
              <a:t>The ONLY (includes continues current or resistance) Ground Assembly Tester that Correlates over 90% vs. an Ultimate Current Test conducted by Third Party Evaluation(s)</a:t>
            </a:r>
          </a:p>
          <a:p>
            <a:r>
              <a:rPr lang="en-US" dirty="0"/>
              <a:t>Convenient 120 Volt, 20 Amp required power source</a:t>
            </a:r>
          </a:p>
          <a:p>
            <a:r>
              <a:rPr lang="en-US" dirty="0"/>
              <a:t>Easy-to-Use Pass/Fail Chart for Efficient Operation and Time Savings</a:t>
            </a:r>
          </a:p>
          <a:p>
            <a:r>
              <a:rPr lang="en-US" dirty="0"/>
              <a:t>Optional Volt-Meter Addition to Quickly and Easily Determine problem areas that Eliminates unnecessary repairs/costs.</a:t>
            </a:r>
          </a:p>
          <a:p>
            <a:endParaRPr lang="en-US" dirty="0"/>
          </a:p>
        </p:txBody>
      </p:sp>
    </p:spTree>
    <p:extLst>
      <p:ext uri="{BB962C8B-B14F-4D97-AF65-F5344CB8AC3E}">
        <p14:creationId xmlns:p14="http://schemas.microsoft.com/office/powerpoint/2010/main" val="370830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A33B-E6D0-4AD8-A016-FC06FF13FA6B}"/>
              </a:ext>
            </a:extLst>
          </p:cNvPr>
          <p:cNvSpPr>
            <a:spLocks noGrp="1"/>
          </p:cNvSpPr>
          <p:nvPr>
            <p:ph type="title"/>
          </p:nvPr>
        </p:nvSpPr>
        <p:spPr/>
        <p:txBody>
          <a:bodyPr/>
          <a:lstStyle/>
          <a:p>
            <a:pPr algn="ctr"/>
            <a:r>
              <a:rPr lang="en-US" b="1" dirty="0"/>
              <a:t>Bierer Meters Grounds Tester</a:t>
            </a:r>
          </a:p>
        </p:txBody>
      </p:sp>
      <p:pic>
        <p:nvPicPr>
          <p:cNvPr id="5" name="Content Placeholder 4">
            <a:extLst>
              <a:ext uri="{FF2B5EF4-FFF2-40B4-BE49-F238E27FC236}">
                <a16:creationId xmlns:a16="http://schemas.microsoft.com/office/drawing/2014/main" id="{A6DEA480-5CD9-449D-AAF6-57E0307275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362" y="2019817"/>
            <a:ext cx="9145276" cy="3962953"/>
          </a:xfrm>
        </p:spPr>
      </p:pic>
      <p:sp>
        <p:nvSpPr>
          <p:cNvPr id="6" name="TextBox 5">
            <a:extLst>
              <a:ext uri="{FF2B5EF4-FFF2-40B4-BE49-F238E27FC236}">
                <a16:creationId xmlns:a16="http://schemas.microsoft.com/office/drawing/2014/main" id="{96B15FE4-D888-4D5D-B697-95A7D92F610E}"/>
              </a:ext>
            </a:extLst>
          </p:cNvPr>
          <p:cNvSpPr txBox="1"/>
          <p:nvPr/>
        </p:nvSpPr>
        <p:spPr>
          <a:xfrm>
            <a:off x="1456250" y="6127233"/>
            <a:ext cx="2453019" cy="369332"/>
          </a:xfrm>
          <a:prstGeom prst="rect">
            <a:avLst/>
          </a:prstGeom>
          <a:noFill/>
        </p:spPr>
        <p:txBody>
          <a:bodyPr wrap="square" rtlCol="0">
            <a:spAutoFit/>
          </a:bodyPr>
          <a:lstStyle/>
          <a:p>
            <a:r>
              <a:rPr lang="en-US" dirty="0"/>
              <a:t>www.bierermeters.com</a:t>
            </a:r>
          </a:p>
        </p:txBody>
      </p:sp>
      <p:sp>
        <p:nvSpPr>
          <p:cNvPr id="7" name="TextBox 6">
            <a:extLst>
              <a:ext uri="{FF2B5EF4-FFF2-40B4-BE49-F238E27FC236}">
                <a16:creationId xmlns:a16="http://schemas.microsoft.com/office/drawing/2014/main" id="{B77CFC1D-B480-4AE9-A24B-18E2BF1D133A}"/>
              </a:ext>
            </a:extLst>
          </p:cNvPr>
          <p:cNvSpPr txBox="1"/>
          <p:nvPr/>
        </p:nvSpPr>
        <p:spPr>
          <a:xfrm>
            <a:off x="4513277" y="6127233"/>
            <a:ext cx="6694414" cy="646331"/>
          </a:xfrm>
          <a:prstGeom prst="rect">
            <a:avLst/>
          </a:prstGeom>
          <a:noFill/>
        </p:spPr>
        <p:txBody>
          <a:bodyPr wrap="square" rtlCol="0">
            <a:spAutoFit/>
          </a:bodyPr>
          <a:lstStyle/>
          <a:p>
            <a:r>
              <a:rPr lang="en-US" dirty="0"/>
              <a:t>For additional questions or concerns, please call 803-786-4839 or </a:t>
            </a:r>
          </a:p>
          <a:p>
            <a:r>
              <a:rPr lang="en-US" dirty="0"/>
              <a:t>Email us at customer_service@bierermeters.com</a:t>
            </a:r>
          </a:p>
        </p:txBody>
      </p:sp>
    </p:spTree>
    <p:extLst>
      <p:ext uri="{BB962C8B-B14F-4D97-AF65-F5344CB8AC3E}">
        <p14:creationId xmlns:p14="http://schemas.microsoft.com/office/powerpoint/2010/main" val="84829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587D-1A8A-4EF2-93C4-C9FADD95A851}"/>
              </a:ext>
            </a:extLst>
          </p:cNvPr>
          <p:cNvSpPr>
            <a:spLocks noGrp="1"/>
          </p:cNvSpPr>
          <p:nvPr>
            <p:ph type="title"/>
          </p:nvPr>
        </p:nvSpPr>
        <p:spPr/>
        <p:txBody>
          <a:bodyPr>
            <a:normAutofit/>
          </a:bodyPr>
          <a:lstStyle/>
          <a:p>
            <a:pPr algn="ctr"/>
            <a:r>
              <a:rPr lang="en-US" sz="6000" b="1" dirty="0"/>
              <a:t>Overview</a:t>
            </a:r>
          </a:p>
        </p:txBody>
      </p:sp>
      <p:sp>
        <p:nvSpPr>
          <p:cNvPr id="3" name="Content Placeholder 2">
            <a:extLst>
              <a:ext uri="{FF2B5EF4-FFF2-40B4-BE49-F238E27FC236}">
                <a16:creationId xmlns:a16="http://schemas.microsoft.com/office/drawing/2014/main" id="{2CA93CE2-BB7F-439C-921E-CD6D1D9D9E48}"/>
              </a:ext>
            </a:extLst>
          </p:cNvPr>
          <p:cNvSpPr>
            <a:spLocks noGrp="1"/>
          </p:cNvSpPr>
          <p:nvPr>
            <p:ph idx="1"/>
          </p:nvPr>
        </p:nvSpPr>
        <p:spPr/>
        <p:txBody>
          <a:bodyPr/>
          <a:lstStyle/>
          <a:p>
            <a:r>
              <a:rPr lang="en-US" sz="4000" dirty="0"/>
              <a:t>Theory of Operation &amp; Principles</a:t>
            </a:r>
          </a:p>
          <a:p>
            <a:r>
              <a:rPr lang="en-US" sz="4000" dirty="0"/>
              <a:t>Equipment Overview</a:t>
            </a:r>
          </a:p>
          <a:p>
            <a:r>
              <a:rPr lang="en-US" sz="4000" dirty="0"/>
              <a:t>Procedures</a:t>
            </a:r>
          </a:p>
          <a:p>
            <a:r>
              <a:rPr lang="en-US" sz="4000" dirty="0"/>
              <a:t>Features</a:t>
            </a:r>
          </a:p>
          <a:p>
            <a:endParaRPr lang="en-US" dirty="0"/>
          </a:p>
        </p:txBody>
      </p:sp>
    </p:spTree>
    <p:extLst>
      <p:ext uri="{BB962C8B-B14F-4D97-AF65-F5344CB8AC3E}">
        <p14:creationId xmlns:p14="http://schemas.microsoft.com/office/powerpoint/2010/main" val="418092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9331-9ABA-49C7-B95B-F274647311F8}"/>
              </a:ext>
            </a:extLst>
          </p:cNvPr>
          <p:cNvSpPr>
            <a:spLocks noGrp="1"/>
          </p:cNvSpPr>
          <p:nvPr>
            <p:ph type="title"/>
          </p:nvPr>
        </p:nvSpPr>
        <p:spPr/>
        <p:txBody>
          <a:bodyPr/>
          <a:lstStyle/>
          <a:p>
            <a:pPr algn="ctr"/>
            <a:r>
              <a:rPr lang="en-US" b="1" dirty="0"/>
              <a:t>Theory of Operation &amp; Principle</a:t>
            </a:r>
          </a:p>
        </p:txBody>
      </p:sp>
      <p:sp>
        <p:nvSpPr>
          <p:cNvPr id="3" name="Content Placeholder 2">
            <a:extLst>
              <a:ext uri="{FF2B5EF4-FFF2-40B4-BE49-F238E27FC236}">
                <a16:creationId xmlns:a16="http://schemas.microsoft.com/office/drawing/2014/main" id="{7D68D772-A76D-45EF-A32D-3B841831C11C}"/>
              </a:ext>
            </a:extLst>
          </p:cNvPr>
          <p:cNvSpPr>
            <a:spLocks noGrp="1"/>
          </p:cNvSpPr>
          <p:nvPr>
            <p:ph idx="1"/>
          </p:nvPr>
        </p:nvSpPr>
        <p:spPr/>
        <p:txBody>
          <a:bodyPr/>
          <a:lstStyle/>
          <a:p>
            <a:r>
              <a:rPr lang="en-US" dirty="0"/>
              <a:t>Using high current transformers, the GT400 or GT600 is an AC (alternating current) device that circulates 400 amps or 600 amps respectively through the Grounding Cable Assembly.</a:t>
            </a:r>
          </a:p>
          <a:p>
            <a:r>
              <a:rPr lang="en-US" dirty="0"/>
              <a:t>The Maximum Voltage Drop allowed for a Grounding Assembly is based on ASTM Standard F2249-03.</a:t>
            </a:r>
          </a:p>
          <a:p>
            <a:pPr marL="0" indent="0">
              <a:buNone/>
            </a:pPr>
            <a:r>
              <a:rPr lang="en-US" b="1" u="sng" dirty="0"/>
              <a:t>NOTE:</a:t>
            </a:r>
            <a:r>
              <a:rPr lang="en-US" dirty="0"/>
              <a:t> It is up to each Utility to review this ASTM Standard and determine if this guideline follows their criteria for providing Personal Protection for their workers.</a:t>
            </a:r>
          </a:p>
          <a:p>
            <a:r>
              <a:rPr lang="en-US" dirty="0"/>
              <a:t>A 120VAC, 20 Amp outlet is required for proper operation.</a:t>
            </a:r>
          </a:p>
        </p:txBody>
      </p:sp>
    </p:spTree>
    <p:extLst>
      <p:ext uri="{BB962C8B-B14F-4D97-AF65-F5344CB8AC3E}">
        <p14:creationId xmlns:p14="http://schemas.microsoft.com/office/powerpoint/2010/main" val="357226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3A0409-EAF4-4BCA-B73E-6FB8399C4CB1}"/>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29C951D8-32B9-419E-A12E-9F797CFC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1E460E-D3D2-4CCE-BC6E-DD8A6E8CDAAF}"/>
              </a:ext>
            </a:extLst>
          </p:cNvPr>
          <p:cNvSpPr>
            <a:spLocks noGrp="1"/>
          </p:cNvSpPr>
          <p:nvPr>
            <p:ph type="ctrTitle"/>
          </p:nvPr>
        </p:nvSpPr>
        <p:spPr>
          <a:xfrm>
            <a:off x="1423332" y="0"/>
            <a:ext cx="9144000" cy="864066"/>
          </a:xfrm>
        </p:spPr>
        <p:txBody>
          <a:bodyPr>
            <a:normAutofit fontScale="90000"/>
          </a:bodyPr>
          <a:lstStyle/>
          <a:p>
            <a:r>
              <a:rPr lang="en-US" dirty="0"/>
              <a:t>Grounds Tester </a:t>
            </a:r>
          </a:p>
        </p:txBody>
      </p:sp>
      <p:sp>
        <p:nvSpPr>
          <p:cNvPr id="6" name="TextBox 5">
            <a:extLst>
              <a:ext uri="{FF2B5EF4-FFF2-40B4-BE49-F238E27FC236}">
                <a16:creationId xmlns:a16="http://schemas.microsoft.com/office/drawing/2014/main" id="{EA1B496F-5A4C-45F2-8BCF-A44AE47B66FF}"/>
              </a:ext>
            </a:extLst>
          </p:cNvPr>
          <p:cNvSpPr txBox="1"/>
          <p:nvPr/>
        </p:nvSpPr>
        <p:spPr>
          <a:xfrm>
            <a:off x="8336127" y="5203363"/>
            <a:ext cx="1075423" cy="646331"/>
          </a:xfrm>
          <a:prstGeom prst="rect">
            <a:avLst/>
          </a:prstGeom>
          <a:noFill/>
        </p:spPr>
        <p:txBody>
          <a:bodyPr wrap="none" rtlCol="0">
            <a:spAutoFit/>
          </a:bodyPr>
          <a:lstStyle/>
          <a:p>
            <a:pPr algn="ctr"/>
            <a:r>
              <a:rPr lang="en-US" dirty="0"/>
              <a:t>Clamp</a:t>
            </a:r>
          </a:p>
          <a:p>
            <a:r>
              <a:rPr lang="en-US" dirty="0"/>
              <a:t>Electrode</a:t>
            </a:r>
          </a:p>
        </p:txBody>
      </p:sp>
      <p:sp>
        <p:nvSpPr>
          <p:cNvPr id="7" name="TextBox 6">
            <a:extLst>
              <a:ext uri="{FF2B5EF4-FFF2-40B4-BE49-F238E27FC236}">
                <a16:creationId xmlns:a16="http://schemas.microsoft.com/office/drawing/2014/main" id="{91748153-7340-4660-A8CE-C5D166323645}"/>
              </a:ext>
            </a:extLst>
          </p:cNvPr>
          <p:cNvSpPr txBox="1"/>
          <p:nvPr/>
        </p:nvSpPr>
        <p:spPr>
          <a:xfrm>
            <a:off x="2613177" y="2097113"/>
            <a:ext cx="1075423" cy="646331"/>
          </a:xfrm>
          <a:prstGeom prst="rect">
            <a:avLst/>
          </a:prstGeom>
          <a:noFill/>
        </p:spPr>
        <p:txBody>
          <a:bodyPr wrap="none" rtlCol="0">
            <a:spAutoFit/>
          </a:bodyPr>
          <a:lstStyle/>
          <a:p>
            <a:pPr algn="ctr"/>
            <a:r>
              <a:rPr lang="en-US" dirty="0"/>
              <a:t>Clamp</a:t>
            </a:r>
          </a:p>
          <a:p>
            <a:r>
              <a:rPr lang="en-US" dirty="0"/>
              <a:t>Electrode</a:t>
            </a:r>
          </a:p>
        </p:txBody>
      </p:sp>
      <p:sp>
        <p:nvSpPr>
          <p:cNvPr id="8" name="TextBox 7">
            <a:extLst>
              <a:ext uri="{FF2B5EF4-FFF2-40B4-BE49-F238E27FC236}">
                <a16:creationId xmlns:a16="http://schemas.microsoft.com/office/drawing/2014/main" id="{7CD9160B-38CC-4E2A-8471-D3C9410C15BF}"/>
              </a:ext>
            </a:extLst>
          </p:cNvPr>
          <p:cNvSpPr txBox="1"/>
          <p:nvPr/>
        </p:nvSpPr>
        <p:spPr>
          <a:xfrm>
            <a:off x="4546832" y="5882563"/>
            <a:ext cx="1884875" cy="369332"/>
          </a:xfrm>
          <a:prstGeom prst="rect">
            <a:avLst/>
          </a:prstGeom>
          <a:noFill/>
        </p:spPr>
        <p:txBody>
          <a:bodyPr wrap="none" rtlCol="0">
            <a:spAutoFit/>
          </a:bodyPr>
          <a:lstStyle/>
          <a:p>
            <a:r>
              <a:rPr lang="en-US" dirty="0"/>
              <a:t>Cooling Fan/Vents</a:t>
            </a:r>
          </a:p>
        </p:txBody>
      </p:sp>
      <p:sp>
        <p:nvSpPr>
          <p:cNvPr id="9" name="TextBox 8">
            <a:extLst>
              <a:ext uri="{FF2B5EF4-FFF2-40B4-BE49-F238E27FC236}">
                <a16:creationId xmlns:a16="http://schemas.microsoft.com/office/drawing/2014/main" id="{0F958ADC-7F4F-46F8-9371-A679ACCEE5A4}"/>
              </a:ext>
            </a:extLst>
          </p:cNvPr>
          <p:cNvSpPr txBox="1"/>
          <p:nvPr/>
        </p:nvSpPr>
        <p:spPr>
          <a:xfrm>
            <a:off x="7734649" y="869186"/>
            <a:ext cx="3018712" cy="369332"/>
          </a:xfrm>
          <a:prstGeom prst="rect">
            <a:avLst/>
          </a:prstGeom>
          <a:noFill/>
        </p:spPr>
        <p:txBody>
          <a:bodyPr wrap="none" rtlCol="0">
            <a:spAutoFit/>
          </a:bodyPr>
          <a:lstStyle/>
          <a:p>
            <a:r>
              <a:rPr lang="en-US" dirty="0"/>
              <a:t>Operating Instruction Placard</a:t>
            </a:r>
          </a:p>
        </p:txBody>
      </p:sp>
      <p:sp>
        <p:nvSpPr>
          <p:cNvPr id="10" name="TextBox 9">
            <a:extLst>
              <a:ext uri="{FF2B5EF4-FFF2-40B4-BE49-F238E27FC236}">
                <a16:creationId xmlns:a16="http://schemas.microsoft.com/office/drawing/2014/main" id="{06E2AA2A-F75E-4A91-A44D-30C0D8F929BF}"/>
              </a:ext>
            </a:extLst>
          </p:cNvPr>
          <p:cNvSpPr txBox="1"/>
          <p:nvPr/>
        </p:nvSpPr>
        <p:spPr>
          <a:xfrm>
            <a:off x="9041111" y="2466389"/>
            <a:ext cx="2443361" cy="923330"/>
          </a:xfrm>
          <a:prstGeom prst="rect">
            <a:avLst/>
          </a:prstGeom>
          <a:noFill/>
        </p:spPr>
        <p:txBody>
          <a:bodyPr wrap="none" rtlCol="0">
            <a:spAutoFit/>
          </a:bodyPr>
          <a:lstStyle/>
          <a:p>
            <a:pPr algn="ctr"/>
            <a:r>
              <a:rPr lang="en-US" dirty="0"/>
              <a:t>Volt Meter Addition </a:t>
            </a:r>
          </a:p>
          <a:p>
            <a:pPr algn="ctr"/>
            <a:r>
              <a:rPr lang="en-US" dirty="0"/>
              <a:t>External/Internal Switch</a:t>
            </a:r>
          </a:p>
          <a:p>
            <a:pPr algn="ctr"/>
            <a:r>
              <a:rPr lang="en-US" dirty="0"/>
              <a:t> (Optional)</a:t>
            </a:r>
          </a:p>
        </p:txBody>
      </p:sp>
      <p:sp>
        <p:nvSpPr>
          <p:cNvPr id="11" name="TextBox 10">
            <a:extLst>
              <a:ext uri="{FF2B5EF4-FFF2-40B4-BE49-F238E27FC236}">
                <a16:creationId xmlns:a16="http://schemas.microsoft.com/office/drawing/2014/main" id="{5923293F-0B1C-4498-9713-CE7C4119785D}"/>
              </a:ext>
            </a:extLst>
          </p:cNvPr>
          <p:cNvSpPr txBox="1"/>
          <p:nvPr/>
        </p:nvSpPr>
        <p:spPr>
          <a:xfrm>
            <a:off x="8931021" y="3424353"/>
            <a:ext cx="1797223" cy="369332"/>
          </a:xfrm>
          <a:prstGeom prst="rect">
            <a:avLst/>
          </a:prstGeom>
          <a:noFill/>
        </p:spPr>
        <p:txBody>
          <a:bodyPr wrap="none" rtlCol="0">
            <a:spAutoFit/>
          </a:bodyPr>
          <a:lstStyle/>
          <a:p>
            <a:r>
              <a:rPr lang="en-US" dirty="0"/>
              <a:t>Volt Drop Display</a:t>
            </a:r>
          </a:p>
        </p:txBody>
      </p:sp>
      <p:sp>
        <p:nvSpPr>
          <p:cNvPr id="12" name="TextBox 11">
            <a:extLst>
              <a:ext uri="{FF2B5EF4-FFF2-40B4-BE49-F238E27FC236}">
                <a16:creationId xmlns:a16="http://schemas.microsoft.com/office/drawing/2014/main" id="{86576C63-8DCB-4A77-BF68-818122048FE6}"/>
              </a:ext>
            </a:extLst>
          </p:cNvPr>
          <p:cNvSpPr txBox="1"/>
          <p:nvPr/>
        </p:nvSpPr>
        <p:spPr>
          <a:xfrm>
            <a:off x="8951868" y="3962696"/>
            <a:ext cx="1622752" cy="369332"/>
          </a:xfrm>
          <a:prstGeom prst="rect">
            <a:avLst/>
          </a:prstGeom>
          <a:noFill/>
        </p:spPr>
        <p:txBody>
          <a:bodyPr wrap="none" rtlCol="0">
            <a:spAutoFit/>
          </a:bodyPr>
          <a:lstStyle/>
          <a:p>
            <a:r>
              <a:rPr lang="en-US" dirty="0"/>
              <a:t>Current Display</a:t>
            </a:r>
          </a:p>
        </p:txBody>
      </p:sp>
      <p:sp>
        <p:nvSpPr>
          <p:cNvPr id="13" name="TextBox 12">
            <a:extLst>
              <a:ext uri="{FF2B5EF4-FFF2-40B4-BE49-F238E27FC236}">
                <a16:creationId xmlns:a16="http://schemas.microsoft.com/office/drawing/2014/main" id="{480907EC-D1D9-49BC-9C0C-5CB7D02C2458}"/>
              </a:ext>
            </a:extLst>
          </p:cNvPr>
          <p:cNvSpPr txBox="1"/>
          <p:nvPr/>
        </p:nvSpPr>
        <p:spPr>
          <a:xfrm>
            <a:off x="9283887" y="1822966"/>
            <a:ext cx="2636684" cy="646331"/>
          </a:xfrm>
          <a:prstGeom prst="rect">
            <a:avLst/>
          </a:prstGeom>
          <a:noFill/>
        </p:spPr>
        <p:txBody>
          <a:bodyPr wrap="none" rtlCol="0">
            <a:spAutoFit/>
          </a:bodyPr>
          <a:lstStyle/>
          <a:p>
            <a:r>
              <a:rPr lang="en-US" dirty="0"/>
              <a:t>Volt Meter Addition Leads</a:t>
            </a:r>
          </a:p>
          <a:p>
            <a:pPr algn="ctr"/>
            <a:r>
              <a:rPr lang="en-US" dirty="0"/>
              <a:t>(Optional)</a:t>
            </a:r>
          </a:p>
        </p:txBody>
      </p:sp>
      <p:sp>
        <p:nvSpPr>
          <p:cNvPr id="14" name="TextBox 13">
            <a:extLst>
              <a:ext uri="{FF2B5EF4-FFF2-40B4-BE49-F238E27FC236}">
                <a16:creationId xmlns:a16="http://schemas.microsoft.com/office/drawing/2014/main" id="{FC8F77A8-F834-40CD-ACF6-AA75032655DA}"/>
              </a:ext>
            </a:extLst>
          </p:cNvPr>
          <p:cNvSpPr txBox="1"/>
          <p:nvPr/>
        </p:nvSpPr>
        <p:spPr>
          <a:xfrm>
            <a:off x="3745648" y="1399494"/>
            <a:ext cx="899285" cy="646331"/>
          </a:xfrm>
          <a:prstGeom prst="rect">
            <a:avLst/>
          </a:prstGeom>
          <a:noFill/>
        </p:spPr>
        <p:txBody>
          <a:bodyPr wrap="none" rtlCol="0">
            <a:spAutoFit/>
          </a:bodyPr>
          <a:lstStyle/>
          <a:p>
            <a:r>
              <a:rPr lang="en-US" dirty="0"/>
              <a:t>Current</a:t>
            </a:r>
          </a:p>
          <a:p>
            <a:r>
              <a:rPr lang="en-US" dirty="0"/>
              <a:t>Control</a:t>
            </a:r>
          </a:p>
        </p:txBody>
      </p:sp>
      <p:sp>
        <p:nvSpPr>
          <p:cNvPr id="17" name="Arrow: Up 16">
            <a:extLst>
              <a:ext uri="{FF2B5EF4-FFF2-40B4-BE49-F238E27FC236}">
                <a16:creationId xmlns:a16="http://schemas.microsoft.com/office/drawing/2014/main" id="{D3801338-D3C8-4BA3-A906-D7A07468A0C4}"/>
              </a:ext>
            </a:extLst>
          </p:cNvPr>
          <p:cNvSpPr/>
          <p:nvPr/>
        </p:nvSpPr>
        <p:spPr>
          <a:xfrm rot="3622318">
            <a:off x="6442737" y="4955331"/>
            <a:ext cx="111939" cy="11735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D2F2C8C-811A-47D9-8E42-3C49E3655741}"/>
              </a:ext>
            </a:extLst>
          </p:cNvPr>
          <p:cNvPicPr>
            <a:picLocks noChangeAspect="1"/>
          </p:cNvPicPr>
          <p:nvPr/>
        </p:nvPicPr>
        <p:blipFill>
          <a:blip r:embed="rId3"/>
          <a:stretch>
            <a:fillRect/>
          </a:stretch>
        </p:blipFill>
        <p:spPr>
          <a:xfrm rot="15282046">
            <a:off x="3912825" y="4919691"/>
            <a:ext cx="1413202" cy="676218"/>
          </a:xfrm>
          <a:prstGeom prst="rect">
            <a:avLst/>
          </a:prstGeom>
        </p:spPr>
      </p:pic>
      <p:sp>
        <p:nvSpPr>
          <p:cNvPr id="20" name="Arrow: Up 19">
            <a:extLst>
              <a:ext uri="{FF2B5EF4-FFF2-40B4-BE49-F238E27FC236}">
                <a16:creationId xmlns:a16="http://schemas.microsoft.com/office/drawing/2014/main" id="{F889BFEB-EAF6-4981-AB17-C91C690E38B0}"/>
              </a:ext>
            </a:extLst>
          </p:cNvPr>
          <p:cNvSpPr/>
          <p:nvPr/>
        </p:nvSpPr>
        <p:spPr>
          <a:xfrm>
            <a:off x="8846316" y="4737683"/>
            <a:ext cx="105552" cy="5201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915657C-3E58-41BE-A1AE-78C62E6A25BE}"/>
              </a:ext>
            </a:extLst>
          </p:cNvPr>
          <p:cNvPicPr>
            <a:picLocks noChangeAspect="1"/>
          </p:cNvPicPr>
          <p:nvPr/>
        </p:nvPicPr>
        <p:blipFill>
          <a:blip r:embed="rId4"/>
          <a:stretch>
            <a:fillRect/>
          </a:stretch>
        </p:blipFill>
        <p:spPr>
          <a:xfrm rot="10800000">
            <a:off x="3010668" y="2713371"/>
            <a:ext cx="140220" cy="542591"/>
          </a:xfrm>
          <a:prstGeom prst="rect">
            <a:avLst/>
          </a:prstGeom>
        </p:spPr>
      </p:pic>
      <p:pic>
        <p:nvPicPr>
          <p:cNvPr id="22" name="Picture 21">
            <a:extLst>
              <a:ext uri="{FF2B5EF4-FFF2-40B4-BE49-F238E27FC236}">
                <a16:creationId xmlns:a16="http://schemas.microsoft.com/office/drawing/2014/main" id="{7A9BA1A6-7E90-45C8-BE52-3CE3784685BB}"/>
              </a:ext>
            </a:extLst>
          </p:cNvPr>
          <p:cNvPicPr>
            <a:picLocks noChangeAspect="1"/>
          </p:cNvPicPr>
          <p:nvPr/>
        </p:nvPicPr>
        <p:blipFill>
          <a:blip r:embed="rId4"/>
          <a:stretch>
            <a:fillRect/>
          </a:stretch>
        </p:blipFill>
        <p:spPr>
          <a:xfrm rot="9742384">
            <a:off x="4408886" y="2000940"/>
            <a:ext cx="155236" cy="1039486"/>
          </a:xfrm>
          <a:prstGeom prst="rect">
            <a:avLst/>
          </a:prstGeom>
        </p:spPr>
      </p:pic>
      <p:pic>
        <p:nvPicPr>
          <p:cNvPr id="23" name="Picture 22">
            <a:extLst>
              <a:ext uri="{FF2B5EF4-FFF2-40B4-BE49-F238E27FC236}">
                <a16:creationId xmlns:a16="http://schemas.microsoft.com/office/drawing/2014/main" id="{84CFF55D-5783-44CD-9185-02FF3BBA1CCA}"/>
              </a:ext>
            </a:extLst>
          </p:cNvPr>
          <p:cNvPicPr>
            <a:picLocks noChangeAspect="1"/>
          </p:cNvPicPr>
          <p:nvPr/>
        </p:nvPicPr>
        <p:blipFill>
          <a:blip r:embed="rId4"/>
          <a:stretch>
            <a:fillRect/>
          </a:stretch>
        </p:blipFill>
        <p:spPr>
          <a:xfrm rot="16675775">
            <a:off x="8311386" y="3436792"/>
            <a:ext cx="188035" cy="1257497"/>
          </a:xfrm>
          <a:prstGeom prst="rect">
            <a:avLst/>
          </a:prstGeom>
        </p:spPr>
      </p:pic>
      <p:pic>
        <p:nvPicPr>
          <p:cNvPr id="24" name="Picture 23">
            <a:extLst>
              <a:ext uri="{FF2B5EF4-FFF2-40B4-BE49-F238E27FC236}">
                <a16:creationId xmlns:a16="http://schemas.microsoft.com/office/drawing/2014/main" id="{9D1B19E9-D4FF-4E3C-9B4E-676901EABB1C}"/>
              </a:ext>
            </a:extLst>
          </p:cNvPr>
          <p:cNvPicPr>
            <a:picLocks noChangeAspect="1"/>
          </p:cNvPicPr>
          <p:nvPr/>
        </p:nvPicPr>
        <p:blipFill>
          <a:blip r:embed="rId5"/>
          <a:stretch>
            <a:fillRect/>
          </a:stretch>
        </p:blipFill>
        <p:spPr>
          <a:xfrm rot="20859179">
            <a:off x="7817203" y="3458693"/>
            <a:ext cx="1176402" cy="336115"/>
          </a:xfrm>
          <a:prstGeom prst="rect">
            <a:avLst/>
          </a:prstGeom>
        </p:spPr>
      </p:pic>
      <p:sp>
        <p:nvSpPr>
          <p:cNvPr id="25" name="Arrow: Left 24">
            <a:extLst>
              <a:ext uri="{FF2B5EF4-FFF2-40B4-BE49-F238E27FC236}">
                <a16:creationId xmlns:a16="http://schemas.microsoft.com/office/drawing/2014/main" id="{7FFB95A5-436F-4C61-AB0C-A4CE103CF608}"/>
              </a:ext>
            </a:extLst>
          </p:cNvPr>
          <p:cNvSpPr/>
          <p:nvPr/>
        </p:nvSpPr>
        <p:spPr>
          <a:xfrm rot="20803301">
            <a:off x="6920999" y="3101181"/>
            <a:ext cx="2208550" cy="116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C4CBEED8-1864-4AFA-8701-E28982B7B897}"/>
              </a:ext>
            </a:extLst>
          </p:cNvPr>
          <p:cNvSpPr/>
          <p:nvPr/>
        </p:nvSpPr>
        <p:spPr>
          <a:xfrm rot="20559019">
            <a:off x="6477500" y="2579340"/>
            <a:ext cx="2923941" cy="121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0D38FEEC-1D39-4534-A677-812AE729D4F3}"/>
              </a:ext>
            </a:extLst>
          </p:cNvPr>
          <p:cNvSpPr/>
          <p:nvPr/>
        </p:nvSpPr>
        <p:spPr>
          <a:xfrm rot="2964253">
            <a:off x="8255215" y="1071656"/>
            <a:ext cx="145369" cy="1059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90B19D4-73C3-4C49-A24D-C8F16E24E10B}"/>
              </a:ext>
            </a:extLst>
          </p:cNvPr>
          <p:cNvSpPr txBox="1"/>
          <p:nvPr/>
        </p:nvSpPr>
        <p:spPr>
          <a:xfrm>
            <a:off x="2452232" y="1091875"/>
            <a:ext cx="1486112" cy="646331"/>
          </a:xfrm>
          <a:prstGeom prst="rect">
            <a:avLst/>
          </a:prstGeom>
          <a:noFill/>
        </p:spPr>
        <p:txBody>
          <a:bodyPr wrap="none" rtlCol="0">
            <a:spAutoFit/>
          </a:bodyPr>
          <a:lstStyle/>
          <a:p>
            <a:r>
              <a:rPr lang="en-US" dirty="0"/>
              <a:t>Power On/Off</a:t>
            </a:r>
          </a:p>
          <a:p>
            <a:pPr algn="ctr"/>
            <a:r>
              <a:rPr lang="en-US" dirty="0"/>
              <a:t>Switch</a:t>
            </a:r>
          </a:p>
        </p:txBody>
      </p:sp>
      <p:sp>
        <p:nvSpPr>
          <p:cNvPr id="30" name="Arrow: Down 29">
            <a:extLst>
              <a:ext uri="{FF2B5EF4-FFF2-40B4-BE49-F238E27FC236}">
                <a16:creationId xmlns:a16="http://schemas.microsoft.com/office/drawing/2014/main" id="{27AC4268-92C3-4458-A127-9E5D64DF8A95}"/>
              </a:ext>
            </a:extLst>
          </p:cNvPr>
          <p:cNvSpPr/>
          <p:nvPr/>
        </p:nvSpPr>
        <p:spPr>
          <a:xfrm rot="19735377">
            <a:off x="3796405" y="1569112"/>
            <a:ext cx="114573" cy="1975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8144F39-8BE3-45AC-B50F-B729E86C2CB4}"/>
              </a:ext>
            </a:extLst>
          </p:cNvPr>
          <p:cNvSpPr txBox="1"/>
          <p:nvPr/>
        </p:nvSpPr>
        <p:spPr>
          <a:xfrm>
            <a:off x="1199626" y="4332028"/>
            <a:ext cx="1275221" cy="646331"/>
          </a:xfrm>
          <a:prstGeom prst="rect">
            <a:avLst/>
          </a:prstGeom>
          <a:noFill/>
        </p:spPr>
        <p:txBody>
          <a:bodyPr wrap="none" rtlCol="0">
            <a:spAutoFit/>
          </a:bodyPr>
          <a:lstStyle/>
          <a:p>
            <a:pPr algn="ctr"/>
            <a:r>
              <a:rPr lang="en-US" dirty="0"/>
              <a:t>120VAC</a:t>
            </a:r>
          </a:p>
          <a:p>
            <a:r>
              <a:rPr lang="en-US" dirty="0"/>
              <a:t>Power Cord</a:t>
            </a:r>
          </a:p>
        </p:txBody>
      </p:sp>
      <p:sp>
        <p:nvSpPr>
          <p:cNvPr id="32" name="Arrow: Right 31">
            <a:extLst>
              <a:ext uri="{FF2B5EF4-FFF2-40B4-BE49-F238E27FC236}">
                <a16:creationId xmlns:a16="http://schemas.microsoft.com/office/drawing/2014/main" id="{A473B9E0-C056-4FE6-A205-3CCE288756BE}"/>
              </a:ext>
            </a:extLst>
          </p:cNvPr>
          <p:cNvSpPr/>
          <p:nvPr/>
        </p:nvSpPr>
        <p:spPr>
          <a:xfrm>
            <a:off x="2469523" y="4639112"/>
            <a:ext cx="600848" cy="98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46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C7B4-589D-4C4B-B84D-0BB5E98CA138}"/>
              </a:ext>
            </a:extLst>
          </p:cNvPr>
          <p:cNvSpPr>
            <a:spLocks noGrp="1"/>
          </p:cNvSpPr>
          <p:nvPr>
            <p:ph type="title"/>
          </p:nvPr>
        </p:nvSpPr>
        <p:spPr/>
        <p:txBody>
          <a:bodyPr/>
          <a:lstStyle/>
          <a:p>
            <a:pPr algn="ctr"/>
            <a:r>
              <a:rPr lang="en-US" b="1" dirty="0"/>
              <a:t>Procedure for Testing Grounding Assemblies</a:t>
            </a:r>
          </a:p>
        </p:txBody>
      </p:sp>
      <p:sp>
        <p:nvSpPr>
          <p:cNvPr id="3" name="Content Placeholder 2">
            <a:extLst>
              <a:ext uri="{FF2B5EF4-FFF2-40B4-BE49-F238E27FC236}">
                <a16:creationId xmlns:a16="http://schemas.microsoft.com/office/drawing/2014/main" id="{6C901460-D32F-4032-AB89-BB15D89CE801}"/>
              </a:ext>
            </a:extLst>
          </p:cNvPr>
          <p:cNvSpPr>
            <a:spLocks noGrp="1"/>
          </p:cNvSpPr>
          <p:nvPr>
            <p:ph idx="1"/>
          </p:nvPr>
        </p:nvSpPr>
        <p:spPr/>
        <p:txBody>
          <a:bodyPr>
            <a:normAutofit lnSpcReduction="10000"/>
          </a:bodyPr>
          <a:lstStyle/>
          <a:p>
            <a:pPr marL="514350" indent="-514350">
              <a:buFont typeface="+mj-lt"/>
              <a:buAutoNum type="arabicPeriod"/>
            </a:pPr>
            <a:r>
              <a:rPr lang="en-US" dirty="0"/>
              <a:t>Determine the GT is plugged into a suitable 120VAC, 20 Amp power source.</a:t>
            </a:r>
          </a:p>
          <a:p>
            <a:pPr marL="514350" indent="-514350">
              <a:buFont typeface="+mj-lt"/>
              <a:buAutoNum type="arabicPeriod"/>
            </a:pPr>
            <a:r>
              <a:rPr lang="en-US" dirty="0"/>
              <a:t>With the GT in the Power “OFF” Switch position, attach the proper Electrodes per the Grounding Assembly to be tested. Make sure the Electrodes are threaded into the termination blocks and </a:t>
            </a:r>
            <a:r>
              <a:rPr lang="en-US" u="sng" dirty="0"/>
              <a:t>NOT</a:t>
            </a:r>
            <a:r>
              <a:rPr lang="en-US" dirty="0"/>
              <a:t> loose.</a:t>
            </a:r>
          </a:p>
          <a:p>
            <a:pPr marL="514350" indent="-514350">
              <a:buFont typeface="+mj-lt"/>
              <a:buAutoNum type="arabicPeriod"/>
            </a:pPr>
            <a:r>
              <a:rPr lang="en-US" dirty="0"/>
              <a:t>Measure the total length of Grounding Assembly to be tested from Clamp to Clamp and make a note of this length. If the length is not listed on the “Operating Instruction Placard” provided in the GT, round the length to the nearest foot.</a:t>
            </a:r>
          </a:p>
          <a:p>
            <a:pPr marL="514350" indent="-514350">
              <a:buFont typeface="+mj-lt"/>
              <a:buAutoNum type="arabicPeriod"/>
            </a:pPr>
            <a:r>
              <a:rPr lang="en-US" dirty="0"/>
              <a:t>Attach the Grounding Assembly to the Electrodes and verify a secure (tight, inserted, etc.) attachment is made for each end.</a:t>
            </a:r>
          </a:p>
          <a:p>
            <a:endParaRPr lang="en-US" dirty="0"/>
          </a:p>
        </p:txBody>
      </p:sp>
    </p:spTree>
    <p:extLst>
      <p:ext uri="{BB962C8B-B14F-4D97-AF65-F5344CB8AC3E}">
        <p14:creationId xmlns:p14="http://schemas.microsoft.com/office/powerpoint/2010/main" val="282302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073D-5827-49CD-89A4-70EC543B05EE}"/>
              </a:ext>
            </a:extLst>
          </p:cNvPr>
          <p:cNvSpPr>
            <a:spLocks noGrp="1"/>
          </p:cNvSpPr>
          <p:nvPr>
            <p:ph type="title"/>
          </p:nvPr>
        </p:nvSpPr>
        <p:spPr/>
        <p:txBody>
          <a:bodyPr/>
          <a:lstStyle/>
          <a:p>
            <a:pPr algn="ctr"/>
            <a:r>
              <a:rPr lang="en-US" b="1" dirty="0"/>
              <a:t>Procedure for Testing Grounding Assemblies</a:t>
            </a:r>
          </a:p>
        </p:txBody>
      </p:sp>
      <p:sp>
        <p:nvSpPr>
          <p:cNvPr id="3" name="Content Placeholder 2">
            <a:extLst>
              <a:ext uri="{FF2B5EF4-FFF2-40B4-BE49-F238E27FC236}">
                <a16:creationId xmlns:a16="http://schemas.microsoft.com/office/drawing/2014/main" id="{6D63B582-6A06-4B34-9B0C-9E537BA9237D}"/>
              </a:ext>
            </a:extLst>
          </p:cNvPr>
          <p:cNvSpPr>
            <a:spLocks noGrp="1"/>
          </p:cNvSpPr>
          <p:nvPr>
            <p:ph idx="1"/>
          </p:nvPr>
        </p:nvSpPr>
        <p:spPr>
          <a:xfrm>
            <a:off x="838200" y="1979803"/>
            <a:ext cx="10515600" cy="4878197"/>
          </a:xfrm>
        </p:spPr>
        <p:txBody>
          <a:bodyPr>
            <a:normAutofit lnSpcReduction="10000"/>
          </a:bodyPr>
          <a:lstStyle/>
          <a:p>
            <a:pPr marL="514350" indent="-514350">
              <a:buAutoNum type="arabicPeriod" startAt="5"/>
            </a:pPr>
            <a:r>
              <a:rPr lang="en-US" dirty="0"/>
              <a:t>Conform the Grounding Cable into one of the two Required Configurations shown below.</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Note: If one of these two Configurations is NOT used, then it may become possible to fail a good cable.</a:t>
            </a:r>
          </a:p>
        </p:txBody>
      </p:sp>
      <p:pic>
        <p:nvPicPr>
          <p:cNvPr id="4" name="Picture 3">
            <a:extLst>
              <a:ext uri="{FF2B5EF4-FFF2-40B4-BE49-F238E27FC236}">
                <a16:creationId xmlns:a16="http://schemas.microsoft.com/office/drawing/2014/main" id="{8B135971-FABD-4A0B-920A-8E4A4A71E0A0}"/>
              </a:ext>
            </a:extLst>
          </p:cNvPr>
          <p:cNvPicPr>
            <a:picLocks noChangeAspect="1"/>
          </p:cNvPicPr>
          <p:nvPr/>
        </p:nvPicPr>
        <p:blipFill>
          <a:blip r:embed="rId2"/>
          <a:stretch>
            <a:fillRect/>
          </a:stretch>
        </p:blipFill>
        <p:spPr>
          <a:xfrm rot="16200000">
            <a:off x="4247322" y="967223"/>
            <a:ext cx="3405930" cy="6773325"/>
          </a:xfrm>
          <a:prstGeom prst="rect">
            <a:avLst/>
          </a:prstGeom>
        </p:spPr>
      </p:pic>
    </p:spTree>
    <p:extLst>
      <p:ext uri="{BB962C8B-B14F-4D97-AF65-F5344CB8AC3E}">
        <p14:creationId xmlns:p14="http://schemas.microsoft.com/office/powerpoint/2010/main" val="68979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DEA6-E67A-42D6-9FBE-32584E9A24FB}"/>
              </a:ext>
            </a:extLst>
          </p:cNvPr>
          <p:cNvSpPr>
            <a:spLocks noGrp="1"/>
          </p:cNvSpPr>
          <p:nvPr>
            <p:ph type="title"/>
          </p:nvPr>
        </p:nvSpPr>
        <p:spPr/>
        <p:txBody>
          <a:bodyPr/>
          <a:lstStyle/>
          <a:p>
            <a:pPr algn="ctr"/>
            <a:r>
              <a:rPr lang="en-US" b="1" dirty="0"/>
              <a:t>Procedure for Testing Grounding Assemblies</a:t>
            </a:r>
          </a:p>
        </p:txBody>
      </p:sp>
      <p:sp>
        <p:nvSpPr>
          <p:cNvPr id="3" name="Content Placeholder 2">
            <a:extLst>
              <a:ext uri="{FF2B5EF4-FFF2-40B4-BE49-F238E27FC236}">
                <a16:creationId xmlns:a16="http://schemas.microsoft.com/office/drawing/2014/main" id="{59072AEB-C21D-41D1-8ED8-354DD2041DDA}"/>
              </a:ext>
            </a:extLst>
          </p:cNvPr>
          <p:cNvSpPr>
            <a:spLocks noGrp="1"/>
          </p:cNvSpPr>
          <p:nvPr>
            <p:ph idx="1"/>
          </p:nvPr>
        </p:nvSpPr>
        <p:spPr/>
        <p:txBody>
          <a:bodyPr/>
          <a:lstStyle/>
          <a:p>
            <a:pPr marL="0" indent="0">
              <a:buNone/>
            </a:pPr>
            <a:r>
              <a:rPr lang="en-US" dirty="0"/>
              <a:t>6.  Verify that the GT “Current Control” knob is turned to “0” or completely in the Counter-Clockwise position as shown below.</a:t>
            </a:r>
          </a:p>
        </p:txBody>
      </p:sp>
      <p:pic>
        <p:nvPicPr>
          <p:cNvPr id="5" name="Picture 4">
            <a:extLst>
              <a:ext uri="{FF2B5EF4-FFF2-40B4-BE49-F238E27FC236}">
                <a16:creationId xmlns:a16="http://schemas.microsoft.com/office/drawing/2014/main" id="{F4AFC729-0A9E-4077-9DAF-2217DF226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850" y="2795631"/>
            <a:ext cx="7260322" cy="4039299"/>
          </a:xfrm>
          <a:prstGeom prst="rect">
            <a:avLst/>
          </a:prstGeom>
          <a:ln>
            <a:solidFill>
              <a:schemeClr val="tx1"/>
            </a:solidFill>
          </a:ln>
        </p:spPr>
      </p:pic>
      <p:sp>
        <p:nvSpPr>
          <p:cNvPr id="6" name="Arrow: Curved Right 5">
            <a:extLst>
              <a:ext uri="{FF2B5EF4-FFF2-40B4-BE49-F238E27FC236}">
                <a16:creationId xmlns:a16="http://schemas.microsoft.com/office/drawing/2014/main" id="{F93465FC-A992-4AA0-83EF-A9A287D377D0}"/>
              </a:ext>
            </a:extLst>
          </p:cNvPr>
          <p:cNvSpPr/>
          <p:nvPr/>
        </p:nvSpPr>
        <p:spPr>
          <a:xfrm rot="5400000">
            <a:off x="3900880" y="3498212"/>
            <a:ext cx="553673" cy="140935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607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1C9A-4405-411F-974A-A950876DF1BC}"/>
              </a:ext>
            </a:extLst>
          </p:cNvPr>
          <p:cNvSpPr>
            <a:spLocks noGrp="1"/>
          </p:cNvSpPr>
          <p:nvPr>
            <p:ph type="title"/>
          </p:nvPr>
        </p:nvSpPr>
        <p:spPr/>
        <p:txBody>
          <a:bodyPr/>
          <a:lstStyle/>
          <a:p>
            <a:pPr algn="ctr"/>
            <a:r>
              <a:rPr lang="en-US" b="1" dirty="0"/>
              <a:t>Procedure for Testing Grounding Assemblies</a:t>
            </a:r>
          </a:p>
        </p:txBody>
      </p:sp>
      <p:sp>
        <p:nvSpPr>
          <p:cNvPr id="3" name="Content Placeholder 2">
            <a:extLst>
              <a:ext uri="{FF2B5EF4-FFF2-40B4-BE49-F238E27FC236}">
                <a16:creationId xmlns:a16="http://schemas.microsoft.com/office/drawing/2014/main" id="{A136BD9A-02CA-495B-9524-8F32BE3B0855}"/>
              </a:ext>
            </a:extLst>
          </p:cNvPr>
          <p:cNvSpPr>
            <a:spLocks noGrp="1"/>
          </p:cNvSpPr>
          <p:nvPr>
            <p:ph idx="1"/>
          </p:nvPr>
        </p:nvSpPr>
        <p:spPr/>
        <p:txBody>
          <a:bodyPr>
            <a:normAutofit fontScale="85000" lnSpcReduction="20000"/>
          </a:bodyPr>
          <a:lstStyle/>
          <a:p>
            <a:pPr marL="514350" indent="-514350">
              <a:buAutoNum type="arabicPeriod" startAt="7"/>
            </a:pPr>
            <a:r>
              <a:rPr lang="en-US" dirty="0"/>
              <a:t>Turn the Power Switch to the “ON” Position. If the GT is equipped with a “Volt Meter Addition”, verify the “Volt Meter Addition External/Internal Switch” is in the “External” position before proceeding. </a:t>
            </a:r>
          </a:p>
          <a:p>
            <a:pPr marL="514350" indent="-514350">
              <a:buAutoNum type="arabicPeriod" startAt="7"/>
            </a:pPr>
            <a:r>
              <a:rPr lang="en-US" dirty="0"/>
              <a:t>While observing the “Current Display”, slowly turn the “Current Control” knob clockwise until the current in the Grounding Assembly reaches its rated value listed on the “Operating Instructions Placard”, i.e. 2/0 cable should be adjusted to 300 Amps.</a:t>
            </a:r>
          </a:p>
          <a:p>
            <a:pPr marL="514350" indent="-514350">
              <a:buAutoNum type="arabicPeriod" startAt="7"/>
            </a:pPr>
            <a:r>
              <a:rPr lang="en-US" dirty="0"/>
              <a:t>Observe the “Volt Drop Display”, compare this reading to the values listed on the “Operating Instructions Placard”. Use the length from Step #3 and the size cable being tested to quickly determine a Pass/Fail result. If the Grounding Assembly Fails and the GT is equipped with a “Volt Meter Addition”, go to Step #10, otherwise go to Step #12</a:t>
            </a:r>
          </a:p>
          <a:p>
            <a:pPr marL="514350" indent="-514350">
              <a:buAutoNum type="arabicPeriod" startAt="7"/>
            </a:pPr>
            <a:r>
              <a:rPr lang="en-US" dirty="0"/>
              <a:t>Turn the “Volt Meter Addition External/Internal Switch” to the “Internal” position.</a:t>
            </a:r>
          </a:p>
        </p:txBody>
      </p:sp>
    </p:spTree>
    <p:extLst>
      <p:ext uri="{BB962C8B-B14F-4D97-AF65-F5344CB8AC3E}">
        <p14:creationId xmlns:p14="http://schemas.microsoft.com/office/powerpoint/2010/main" val="240969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966B-C4F7-4394-840D-977FD4EF7F86}"/>
              </a:ext>
            </a:extLst>
          </p:cNvPr>
          <p:cNvSpPr>
            <a:spLocks noGrp="1"/>
          </p:cNvSpPr>
          <p:nvPr>
            <p:ph type="title"/>
          </p:nvPr>
        </p:nvSpPr>
        <p:spPr>
          <a:xfrm>
            <a:off x="838200" y="365126"/>
            <a:ext cx="10515600" cy="632218"/>
          </a:xfrm>
        </p:spPr>
        <p:txBody>
          <a:bodyPr>
            <a:normAutofit fontScale="90000"/>
          </a:bodyPr>
          <a:lstStyle/>
          <a:p>
            <a:pPr algn="ctr"/>
            <a:r>
              <a:rPr lang="en-US" b="1" dirty="0"/>
              <a:t>Procedure for Testing Grounding Assemblies</a:t>
            </a:r>
          </a:p>
        </p:txBody>
      </p:sp>
      <p:sp>
        <p:nvSpPr>
          <p:cNvPr id="3" name="Content Placeholder 2">
            <a:extLst>
              <a:ext uri="{FF2B5EF4-FFF2-40B4-BE49-F238E27FC236}">
                <a16:creationId xmlns:a16="http://schemas.microsoft.com/office/drawing/2014/main" id="{42E32C8B-AFAA-460E-9FB2-3C8EB0EE8E41}"/>
              </a:ext>
            </a:extLst>
          </p:cNvPr>
          <p:cNvSpPr>
            <a:spLocks noGrp="1"/>
          </p:cNvSpPr>
          <p:nvPr>
            <p:ph idx="1"/>
          </p:nvPr>
        </p:nvSpPr>
        <p:spPr>
          <a:xfrm>
            <a:off x="838200" y="1035114"/>
            <a:ext cx="10515600" cy="2425333"/>
          </a:xfrm>
        </p:spPr>
        <p:txBody>
          <a:bodyPr/>
          <a:lstStyle/>
          <a:p>
            <a:pPr marL="0" indent="0">
              <a:buNone/>
            </a:pPr>
            <a:r>
              <a:rPr lang="en-US" dirty="0"/>
              <a:t>11. The “Volt Meter Addition Leads” can now be used to quickly determine where the problem exists such as, a Clamp &amp; Ferrule Volt Drop Test shown below on the left or a Cable Volt Drop Test shown below on the right. Compare the Clamp &amp; Ferrule Test to the “C&amp;F” Value and the Cable Volt Drop Test to the “Volt Drop/Ft.” located at the bottom of the “Operating Instructions Placard”.</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4A3CAFD4-B091-4351-B955-F935B729A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2040"/>
            <a:ext cx="5536734" cy="3533533"/>
          </a:xfrm>
          <a:prstGeom prst="rect">
            <a:avLst/>
          </a:prstGeom>
        </p:spPr>
      </p:pic>
      <p:pic>
        <p:nvPicPr>
          <p:cNvPr id="7" name="Picture 6">
            <a:extLst>
              <a:ext uri="{FF2B5EF4-FFF2-40B4-BE49-F238E27FC236}">
                <a16:creationId xmlns:a16="http://schemas.microsoft.com/office/drawing/2014/main" id="{7AEE07C0-BE0E-4FE1-8009-4969EBB80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734" y="3322040"/>
            <a:ext cx="6655266" cy="3533533"/>
          </a:xfrm>
          <a:prstGeom prst="rect">
            <a:avLst/>
          </a:prstGeom>
        </p:spPr>
      </p:pic>
      <p:sp>
        <p:nvSpPr>
          <p:cNvPr id="8" name="Arrow: Right 7">
            <a:extLst>
              <a:ext uri="{FF2B5EF4-FFF2-40B4-BE49-F238E27FC236}">
                <a16:creationId xmlns:a16="http://schemas.microsoft.com/office/drawing/2014/main" id="{31F21404-8E9C-44DC-B514-81D377D4C62C}"/>
              </a:ext>
            </a:extLst>
          </p:cNvPr>
          <p:cNvSpPr/>
          <p:nvPr/>
        </p:nvSpPr>
        <p:spPr>
          <a:xfrm>
            <a:off x="838200" y="3716323"/>
            <a:ext cx="978408"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D00D907-30EA-4888-845E-F35AD8F54B7E}"/>
              </a:ext>
            </a:extLst>
          </p:cNvPr>
          <p:cNvPicPr>
            <a:picLocks noChangeAspect="1"/>
          </p:cNvPicPr>
          <p:nvPr/>
        </p:nvPicPr>
        <p:blipFill>
          <a:blip r:embed="rId4"/>
          <a:stretch>
            <a:fillRect/>
          </a:stretch>
        </p:blipFill>
        <p:spPr>
          <a:xfrm>
            <a:off x="960021" y="5604091"/>
            <a:ext cx="993734" cy="146317"/>
          </a:xfrm>
          <a:prstGeom prst="rect">
            <a:avLst/>
          </a:prstGeom>
        </p:spPr>
      </p:pic>
      <p:sp>
        <p:nvSpPr>
          <p:cNvPr id="10" name="TextBox 9">
            <a:extLst>
              <a:ext uri="{FF2B5EF4-FFF2-40B4-BE49-F238E27FC236}">
                <a16:creationId xmlns:a16="http://schemas.microsoft.com/office/drawing/2014/main" id="{290C3EC0-13D7-430E-8E12-6D91DF846E60}"/>
              </a:ext>
            </a:extLst>
          </p:cNvPr>
          <p:cNvSpPr txBox="1"/>
          <p:nvPr/>
        </p:nvSpPr>
        <p:spPr>
          <a:xfrm>
            <a:off x="121753" y="3770851"/>
            <a:ext cx="1158522" cy="646331"/>
          </a:xfrm>
          <a:prstGeom prst="rect">
            <a:avLst/>
          </a:prstGeom>
          <a:noFill/>
        </p:spPr>
        <p:txBody>
          <a:bodyPr wrap="none" rtlCol="0">
            <a:spAutoFit/>
          </a:bodyPr>
          <a:lstStyle/>
          <a:p>
            <a:r>
              <a:rPr lang="en-US" dirty="0"/>
              <a:t>Contact to</a:t>
            </a:r>
          </a:p>
          <a:p>
            <a:pPr algn="ctr"/>
            <a:r>
              <a:rPr lang="en-US" dirty="0"/>
              <a:t>Clamp</a:t>
            </a:r>
          </a:p>
        </p:txBody>
      </p:sp>
      <p:sp>
        <p:nvSpPr>
          <p:cNvPr id="11" name="TextBox 10">
            <a:extLst>
              <a:ext uri="{FF2B5EF4-FFF2-40B4-BE49-F238E27FC236}">
                <a16:creationId xmlns:a16="http://schemas.microsoft.com/office/drawing/2014/main" id="{E8938E9C-2D7F-4DDA-9810-93266B8ED7AB}"/>
              </a:ext>
            </a:extLst>
          </p:cNvPr>
          <p:cNvSpPr txBox="1"/>
          <p:nvPr/>
        </p:nvSpPr>
        <p:spPr>
          <a:xfrm>
            <a:off x="-8450" y="5026590"/>
            <a:ext cx="1936942" cy="646331"/>
          </a:xfrm>
          <a:prstGeom prst="rect">
            <a:avLst/>
          </a:prstGeom>
          <a:noFill/>
        </p:spPr>
        <p:txBody>
          <a:bodyPr wrap="none" rtlCol="0">
            <a:spAutoFit/>
          </a:bodyPr>
          <a:lstStyle/>
          <a:p>
            <a:pPr algn="ctr"/>
            <a:r>
              <a:rPr lang="en-US" dirty="0"/>
              <a:t>Pierce Strain Relief</a:t>
            </a:r>
          </a:p>
          <a:p>
            <a:pPr algn="ctr"/>
            <a:r>
              <a:rPr lang="en-US" dirty="0"/>
              <a:t>to Contact Cable</a:t>
            </a:r>
          </a:p>
        </p:txBody>
      </p:sp>
      <p:sp>
        <p:nvSpPr>
          <p:cNvPr id="12" name="TextBox 11">
            <a:extLst>
              <a:ext uri="{FF2B5EF4-FFF2-40B4-BE49-F238E27FC236}">
                <a16:creationId xmlns:a16="http://schemas.microsoft.com/office/drawing/2014/main" id="{76B33611-5B7D-48DF-A63B-8A6225E7F515}"/>
              </a:ext>
            </a:extLst>
          </p:cNvPr>
          <p:cNvSpPr txBox="1"/>
          <p:nvPr/>
        </p:nvSpPr>
        <p:spPr>
          <a:xfrm>
            <a:off x="7813342" y="5714604"/>
            <a:ext cx="2085058" cy="923330"/>
          </a:xfrm>
          <a:prstGeom prst="rect">
            <a:avLst/>
          </a:prstGeom>
          <a:noFill/>
        </p:spPr>
        <p:txBody>
          <a:bodyPr wrap="none" rtlCol="0">
            <a:spAutoFit/>
          </a:bodyPr>
          <a:lstStyle/>
          <a:p>
            <a:pPr algn="ctr"/>
            <a:r>
              <a:rPr lang="en-US" dirty="0">
                <a:solidFill>
                  <a:srgbClr val="FFFF00"/>
                </a:solidFill>
              </a:rPr>
              <a:t>Pierce Strain Relief </a:t>
            </a:r>
          </a:p>
          <a:p>
            <a:pPr algn="ctr"/>
            <a:r>
              <a:rPr lang="en-US" dirty="0">
                <a:solidFill>
                  <a:srgbClr val="FFFF00"/>
                </a:solidFill>
              </a:rPr>
              <a:t>to Contact Cable on </a:t>
            </a:r>
          </a:p>
          <a:p>
            <a:pPr algn="ctr"/>
            <a:r>
              <a:rPr lang="en-US" dirty="0">
                <a:solidFill>
                  <a:srgbClr val="FFFF00"/>
                </a:solidFill>
              </a:rPr>
              <a:t>Both Ends</a:t>
            </a:r>
          </a:p>
        </p:txBody>
      </p:sp>
      <p:sp>
        <p:nvSpPr>
          <p:cNvPr id="13" name="Arrow: Up 12">
            <a:extLst>
              <a:ext uri="{FF2B5EF4-FFF2-40B4-BE49-F238E27FC236}">
                <a16:creationId xmlns:a16="http://schemas.microsoft.com/office/drawing/2014/main" id="{0E35F346-0D4C-47FC-A36E-4F9E7F6BF757}"/>
              </a:ext>
            </a:extLst>
          </p:cNvPr>
          <p:cNvSpPr/>
          <p:nvPr/>
        </p:nvSpPr>
        <p:spPr>
          <a:xfrm rot="18989731">
            <a:off x="6926718" y="4220823"/>
            <a:ext cx="248085" cy="2139799"/>
          </a:xfrm>
          <a:prstGeom prst="upArrow">
            <a:avLst>
              <a:gd name="adj1" fmla="val 424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22A63E16-E721-4329-8D08-AB95D33B6319}"/>
              </a:ext>
            </a:extLst>
          </p:cNvPr>
          <p:cNvSpPr/>
          <p:nvPr/>
        </p:nvSpPr>
        <p:spPr>
          <a:xfrm rot="2574102">
            <a:off x="10315056" y="4401900"/>
            <a:ext cx="203942" cy="1743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378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867</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Grounds Tester GT400 or GT600</vt:lpstr>
      <vt:lpstr>Overview</vt:lpstr>
      <vt:lpstr>Theory of Operation &amp; Principle</vt:lpstr>
      <vt:lpstr>Grounds Tester </vt:lpstr>
      <vt:lpstr>Procedure for Testing Grounding Assemblies</vt:lpstr>
      <vt:lpstr>Procedure for Testing Grounding Assemblies</vt:lpstr>
      <vt:lpstr>Procedure for Testing Grounding Assemblies</vt:lpstr>
      <vt:lpstr>Procedure for Testing Grounding Assemblies</vt:lpstr>
      <vt:lpstr>Procedure for Testing Grounding Assemblies</vt:lpstr>
      <vt:lpstr>Procedure for Testing Grounding Assemblies</vt:lpstr>
      <vt:lpstr>Features</vt:lpstr>
      <vt:lpstr>Bierer Meters Grounds Tester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Grounds Tester GT400 or GT600</dc:title>
  <dc:creator>Joe Bierer</dc:creator>
  <cp:lastModifiedBy>Joe Bierer</cp:lastModifiedBy>
  <cp:revision>28</cp:revision>
  <dcterms:created xsi:type="dcterms:W3CDTF">2018-11-06T11:27:01Z</dcterms:created>
  <dcterms:modified xsi:type="dcterms:W3CDTF">2018-11-06T17:39:27Z</dcterms:modified>
</cp:coreProperties>
</file>