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68" r:id="rId5"/>
    <p:sldId id="269" r:id="rId6"/>
    <p:sldId id="270" r:id="rId7"/>
    <p:sldId id="271" r:id="rId8"/>
    <p:sldId id="272" r:id="rId9"/>
    <p:sldId id="259" r:id="rId10"/>
    <p:sldId id="260" r:id="rId11"/>
    <p:sldId id="261" r:id="rId12"/>
    <p:sldId id="262" r:id="rId13"/>
    <p:sldId id="263" r:id="rId14"/>
    <p:sldId id="264"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90"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F779-4A97-4072-9114-F6E76A55CD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4928AB-86E3-4F84-8656-1DB0D4146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8F9E19-6610-4DEC-B6A5-0FE74EB3870B}"/>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5" name="Footer Placeholder 4">
            <a:extLst>
              <a:ext uri="{FF2B5EF4-FFF2-40B4-BE49-F238E27FC236}">
                <a16:creationId xmlns:a16="http://schemas.microsoft.com/office/drawing/2014/main" id="{ECC8F1A2-DB13-4196-B332-9790BD538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763C7-8A03-4D29-AC3C-1D7534F6CDDD}"/>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106268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8C53-ED13-4789-B77A-127940EABB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A67AF7-1924-4897-8BC2-82C24A375B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73E76-B179-45B5-9C57-7A7032A91CA9}"/>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5" name="Footer Placeholder 4">
            <a:extLst>
              <a:ext uri="{FF2B5EF4-FFF2-40B4-BE49-F238E27FC236}">
                <a16:creationId xmlns:a16="http://schemas.microsoft.com/office/drawing/2014/main" id="{02D85815-B6E3-422D-A0E3-6C1964E13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14B39-F334-4CC4-BF0A-C5919A398857}"/>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306673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CD0-5650-485E-BB31-9667D2F9F5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8C6E75-8B5E-4BE5-A0ED-92E3D5C8AE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89EBD-C831-492C-BFD3-0DFAFB1E7241}"/>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5" name="Footer Placeholder 4">
            <a:extLst>
              <a:ext uri="{FF2B5EF4-FFF2-40B4-BE49-F238E27FC236}">
                <a16:creationId xmlns:a16="http://schemas.microsoft.com/office/drawing/2014/main" id="{9F560388-B7A0-4D69-8755-12FDE3E35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586E0-AD9E-4B2D-A744-8DE4A2AB55C4}"/>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98340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AD25-C9A8-4B6E-9E15-A0B25E8EE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654C08-FCA2-443B-A639-15B2DF21E8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DC59E-420C-44B0-9711-8B0B68C97E19}"/>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5" name="Footer Placeholder 4">
            <a:extLst>
              <a:ext uri="{FF2B5EF4-FFF2-40B4-BE49-F238E27FC236}">
                <a16:creationId xmlns:a16="http://schemas.microsoft.com/office/drawing/2014/main" id="{32E89413-DE9D-4D42-92F0-0E1C18923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D19D5-991D-425E-967E-7767E2989A1D}"/>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133198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60B7-EB37-45E4-B61A-5FD4B6E7AB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2BD54-CB39-4DA2-849A-5979868AE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11B037-FF88-4461-A928-D180E0B3198B}"/>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5" name="Footer Placeholder 4">
            <a:extLst>
              <a:ext uri="{FF2B5EF4-FFF2-40B4-BE49-F238E27FC236}">
                <a16:creationId xmlns:a16="http://schemas.microsoft.com/office/drawing/2014/main" id="{437CC177-BA1C-4F4D-AB37-6054160B1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717DC-38EE-4DC4-A492-7CF6DAC5499A}"/>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184751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C520-05BC-4F0B-A7B3-329EB596E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3A65C-DD41-4725-89DB-D3F7F967B3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98C773-6EF7-461C-B12A-637C2F022B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D726A1-5918-4D74-9927-A4790FAC2BD4}"/>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6" name="Footer Placeholder 5">
            <a:extLst>
              <a:ext uri="{FF2B5EF4-FFF2-40B4-BE49-F238E27FC236}">
                <a16:creationId xmlns:a16="http://schemas.microsoft.com/office/drawing/2014/main" id="{97699435-D532-43ED-87A5-F8EA5C7DB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41F0C-C943-4F0D-9456-249B55D4A9A7}"/>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117629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7E9C-68EC-4886-BFA3-0983B28446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98B814-1D9E-46B8-AB68-00A92B91CA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89B585-CC1B-42DE-BC82-B307CD3AD9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9816C-29BB-4120-B8AE-3B4452B7B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7E1E20-15D3-4397-9129-2B0EAC455B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403405-6087-4E5C-8BBB-D6E5A475C6E7}"/>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8" name="Footer Placeholder 7">
            <a:extLst>
              <a:ext uri="{FF2B5EF4-FFF2-40B4-BE49-F238E27FC236}">
                <a16:creationId xmlns:a16="http://schemas.microsoft.com/office/drawing/2014/main" id="{8A860049-78E6-4CD9-ABA5-6C94C6343C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9DF7FC-82B8-4BB6-A9BA-3CA7C4A524A0}"/>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108391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261ED-895A-4892-99B6-E77316372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5A38F2-7767-4816-A53A-0BF492125BAC}"/>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4" name="Footer Placeholder 3">
            <a:extLst>
              <a:ext uri="{FF2B5EF4-FFF2-40B4-BE49-F238E27FC236}">
                <a16:creationId xmlns:a16="http://schemas.microsoft.com/office/drawing/2014/main" id="{426D968B-772A-4218-A1DA-16A688E1B5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A5B648-0ABF-43F3-8953-23FAB5FE3DAD}"/>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6305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18935-B2A2-49F1-80BE-CD5F23DD461A}"/>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3" name="Footer Placeholder 2">
            <a:extLst>
              <a:ext uri="{FF2B5EF4-FFF2-40B4-BE49-F238E27FC236}">
                <a16:creationId xmlns:a16="http://schemas.microsoft.com/office/drawing/2014/main" id="{44CA59B2-7FDF-4ED3-8C69-836D1379A7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EB2F4-D12D-4605-9BD9-8C4165E0F06B}"/>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47718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A89A-F59C-4609-931E-02F77D0AB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053F72-5A78-4C01-B763-CE0685612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788506-CF51-409B-BD42-F3E122355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BFB085-3EE1-4948-8B65-8DF9B260B0B9}"/>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6" name="Footer Placeholder 5">
            <a:extLst>
              <a:ext uri="{FF2B5EF4-FFF2-40B4-BE49-F238E27FC236}">
                <a16:creationId xmlns:a16="http://schemas.microsoft.com/office/drawing/2014/main" id="{6893528E-A3B1-4DF4-9ACE-DAB7F004F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73EE5-E3B5-4125-9A83-BA993919A1FD}"/>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96895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6A35-8AE5-4791-AC75-B08741A0F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C5BE71-0119-43B3-8FD2-E6BAB83B9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A0AC04-288D-43C4-AF22-34BD72C90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1732A3-49ED-4ECD-9822-08C8E1E30108}"/>
              </a:ext>
            </a:extLst>
          </p:cNvPr>
          <p:cNvSpPr>
            <a:spLocks noGrp="1"/>
          </p:cNvSpPr>
          <p:nvPr>
            <p:ph type="dt" sz="half" idx="10"/>
          </p:nvPr>
        </p:nvSpPr>
        <p:spPr/>
        <p:txBody>
          <a:bodyPr/>
          <a:lstStyle/>
          <a:p>
            <a:fld id="{D243327E-2B17-41A3-9CF2-21389FA7753C}" type="datetimeFigureOut">
              <a:rPr lang="en-US" smtClean="0"/>
              <a:t>12/12/2018</a:t>
            </a:fld>
            <a:endParaRPr lang="en-US"/>
          </a:p>
        </p:txBody>
      </p:sp>
      <p:sp>
        <p:nvSpPr>
          <p:cNvPr id="6" name="Footer Placeholder 5">
            <a:extLst>
              <a:ext uri="{FF2B5EF4-FFF2-40B4-BE49-F238E27FC236}">
                <a16:creationId xmlns:a16="http://schemas.microsoft.com/office/drawing/2014/main" id="{C8133C93-1218-4A7F-B6B3-BDB3C0589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6CD01-C736-4751-9E86-9D88FF88AEC3}"/>
              </a:ext>
            </a:extLst>
          </p:cNvPr>
          <p:cNvSpPr>
            <a:spLocks noGrp="1"/>
          </p:cNvSpPr>
          <p:nvPr>
            <p:ph type="sldNum" sz="quarter" idx="12"/>
          </p:nvPr>
        </p:nvSpPr>
        <p:spPr/>
        <p:txBody>
          <a:bodyPr/>
          <a:lstStyle/>
          <a:p>
            <a:fld id="{AFAE02D7-6558-4868-B2E4-57399567CE22}" type="slidenum">
              <a:rPr lang="en-US" smtClean="0"/>
              <a:t>‹#›</a:t>
            </a:fld>
            <a:endParaRPr lang="en-US"/>
          </a:p>
        </p:txBody>
      </p:sp>
    </p:spTree>
    <p:extLst>
      <p:ext uri="{BB962C8B-B14F-4D97-AF65-F5344CB8AC3E}">
        <p14:creationId xmlns:p14="http://schemas.microsoft.com/office/powerpoint/2010/main" val="164848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5DBC4-98BD-4267-BB5E-00DE8F0306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5A536E-1105-47B8-A033-02B522C49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E2D1F-E125-4107-9079-19F8E7038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3327E-2B17-41A3-9CF2-21389FA7753C}" type="datetimeFigureOut">
              <a:rPr lang="en-US" smtClean="0"/>
              <a:t>12/12/2018</a:t>
            </a:fld>
            <a:endParaRPr lang="en-US"/>
          </a:p>
        </p:txBody>
      </p:sp>
      <p:sp>
        <p:nvSpPr>
          <p:cNvPr id="5" name="Footer Placeholder 4">
            <a:extLst>
              <a:ext uri="{FF2B5EF4-FFF2-40B4-BE49-F238E27FC236}">
                <a16:creationId xmlns:a16="http://schemas.microsoft.com/office/drawing/2014/main" id="{53507475-5F7F-4F74-9589-6BCF03072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72B875-6037-43DF-978E-E30C66601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E02D7-6558-4868-B2E4-57399567CE22}" type="slidenum">
              <a:rPr lang="en-US" smtClean="0"/>
              <a:t>‹#›</a:t>
            </a:fld>
            <a:endParaRPr lang="en-US"/>
          </a:p>
        </p:txBody>
      </p:sp>
    </p:spTree>
    <p:extLst>
      <p:ext uri="{BB962C8B-B14F-4D97-AF65-F5344CB8AC3E}">
        <p14:creationId xmlns:p14="http://schemas.microsoft.com/office/powerpoint/2010/main" val="2362020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1B3D6B-42A3-4394-B1EE-57862FC61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190" y="1"/>
            <a:ext cx="10549054" cy="3306618"/>
          </a:xfrm>
        </p:spPr>
      </p:pic>
      <p:sp>
        <p:nvSpPr>
          <p:cNvPr id="6" name="TextBox 5">
            <a:extLst>
              <a:ext uri="{FF2B5EF4-FFF2-40B4-BE49-F238E27FC236}">
                <a16:creationId xmlns:a16="http://schemas.microsoft.com/office/drawing/2014/main" id="{65363D9B-7FD0-46D8-B22F-5ABC5E9C6FD0}"/>
              </a:ext>
            </a:extLst>
          </p:cNvPr>
          <p:cNvSpPr txBox="1"/>
          <p:nvPr/>
        </p:nvSpPr>
        <p:spPr>
          <a:xfrm>
            <a:off x="0" y="3306618"/>
            <a:ext cx="12192000" cy="1323439"/>
          </a:xfrm>
          <a:prstGeom prst="rect">
            <a:avLst/>
          </a:prstGeom>
          <a:noFill/>
        </p:spPr>
        <p:txBody>
          <a:bodyPr wrap="square" rtlCol="0">
            <a:spAutoFit/>
          </a:bodyPr>
          <a:lstStyle/>
          <a:p>
            <a:pPr algn="ctr"/>
            <a:r>
              <a:rPr lang="en-US" sz="4000" b="1" dirty="0"/>
              <a:t>PHASING RANGER 1</a:t>
            </a:r>
          </a:p>
          <a:p>
            <a:pPr algn="ctr"/>
            <a:r>
              <a:rPr lang="en-US" sz="4000" b="1" dirty="0"/>
              <a:t>LONG RANGE PHASING TOOL</a:t>
            </a:r>
          </a:p>
        </p:txBody>
      </p:sp>
      <p:pic>
        <p:nvPicPr>
          <p:cNvPr id="8" name="Picture 7">
            <a:extLst>
              <a:ext uri="{FF2B5EF4-FFF2-40B4-BE49-F238E27FC236}">
                <a16:creationId xmlns:a16="http://schemas.microsoft.com/office/drawing/2014/main" id="{5D1606B4-CAD4-48B4-B501-16B6530E1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842" y="5133975"/>
            <a:ext cx="1885950" cy="1724025"/>
          </a:xfrm>
          <a:prstGeom prst="rect">
            <a:avLst/>
          </a:prstGeom>
        </p:spPr>
      </p:pic>
    </p:spTree>
    <p:extLst>
      <p:ext uri="{BB962C8B-B14F-4D97-AF65-F5344CB8AC3E}">
        <p14:creationId xmlns:p14="http://schemas.microsoft.com/office/powerpoint/2010/main" val="225168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250F-0FC2-479D-B593-971E07C703ED}"/>
              </a:ext>
            </a:extLst>
          </p:cNvPr>
          <p:cNvSpPr>
            <a:spLocks noGrp="1"/>
          </p:cNvSpPr>
          <p:nvPr>
            <p:ph type="title"/>
          </p:nvPr>
        </p:nvSpPr>
        <p:spPr>
          <a:xfrm>
            <a:off x="838200" y="1"/>
            <a:ext cx="10515600" cy="512956"/>
          </a:xfrm>
        </p:spPr>
        <p:txBody>
          <a:bodyPr>
            <a:normAutofit fontScale="90000"/>
          </a:bodyPr>
          <a:lstStyle/>
          <a:p>
            <a:pPr algn="ctr"/>
            <a:r>
              <a:rPr lang="en-US" b="1" dirty="0"/>
              <a:t>Equipment Overview</a:t>
            </a:r>
          </a:p>
        </p:txBody>
      </p:sp>
      <p:pic>
        <p:nvPicPr>
          <p:cNvPr id="5" name="Picture 4">
            <a:extLst>
              <a:ext uri="{FF2B5EF4-FFF2-40B4-BE49-F238E27FC236}">
                <a16:creationId xmlns:a16="http://schemas.microsoft.com/office/drawing/2014/main" id="{10C9C121-8AB7-4027-B00D-3E9CB7852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958"/>
            <a:ext cx="12192000" cy="6342616"/>
          </a:xfrm>
          <a:prstGeom prst="rect">
            <a:avLst/>
          </a:prstGeom>
        </p:spPr>
      </p:pic>
      <p:sp>
        <p:nvSpPr>
          <p:cNvPr id="3" name="Content Placeholder 2">
            <a:extLst>
              <a:ext uri="{FF2B5EF4-FFF2-40B4-BE49-F238E27FC236}">
                <a16:creationId xmlns:a16="http://schemas.microsoft.com/office/drawing/2014/main" id="{2F4FE4B5-F404-44A5-934E-F9C281A1CB41}"/>
              </a:ext>
            </a:extLst>
          </p:cNvPr>
          <p:cNvSpPr>
            <a:spLocks noGrp="1"/>
          </p:cNvSpPr>
          <p:nvPr>
            <p:ph idx="1"/>
          </p:nvPr>
        </p:nvSpPr>
        <p:spPr>
          <a:xfrm>
            <a:off x="0" y="822015"/>
            <a:ext cx="3231996" cy="393468"/>
          </a:xfrm>
        </p:spPr>
        <p:txBody>
          <a:bodyPr>
            <a:noAutofit/>
          </a:bodyPr>
          <a:lstStyle/>
          <a:p>
            <a:pPr marL="0" indent="0" algn="ctr">
              <a:buNone/>
            </a:pPr>
            <a:r>
              <a:rPr lang="en-US" b="1" dirty="0"/>
              <a:t>Field or Receive Unit</a:t>
            </a:r>
          </a:p>
        </p:txBody>
      </p:sp>
      <p:sp>
        <p:nvSpPr>
          <p:cNvPr id="6" name="Arrow: Right 5">
            <a:extLst>
              <a:ext uri="{FF2B5EF4-FFF2-40B4-BE49-F238E27FC236}">
                <a16:creationId xmlns:a16="http://schemas.microsoft.com/office/drawing/2014/main" id="{50F72A64-0F54-4EC7-A389-9F885DC919AB}"/>
              </a:ext>
            </a:extLst>
          </p:cNvPr>
          <p:cNvSpPr/>
          <p:nvPr/>
        </p:nvSpPr>
        <p:spPr>
          <a:xfrm rot="1615314">
            <a:off x="3140826" y="1223751"/>
            <a:ext cx="978408" cy="304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EE123E-C753-4D14-BA93-32FB5CEDE121}"/>
              </a:ext>
            </a:extLst>
          </p:cNvPr>
          <p:cNvSpPr txBox="1"/>
          <p:nvPr/>
        </p:nvSpPr>
        <p:spPr>
          <a:xfrm>
            <a:off x="970156" y="5285678"/>
            <a:ext cx="2792367" cy="1200329"/>
          </a:xfrm>
          <a:prstGeom prst="rect">
            <a:avLst/>
          </a:prstGeom>
          <a:noFill/>
        </p:spPr>
        <p:txBody>
          <a:bodyPr wrap="none" rtlCol="0">
            <a:spAutoFit/>
          </a:bodyPr>
          <a:lstStyle/>
          <a:p>
            <a:r>
              <a:rPr lang="en-US" dirty="0"/>
              <a:t>Audio Cable, for connection</a:t>
            </a:r>
          </a:p>
          <a:p>
            <a:r>
              <a:rPr lang="en-US" dirty="0"/>
              <a:t>to Cell Phone or connection</a:t>
            </a:r>
          </a:p>
          <a:p>
            <a:r>
              <a:rPr lang="en-US" dirty="0"/>
              <a:t>can be made via Bluetooth</a:t>
            </a:r>
          </a:p>
          <a:p>
            <a:r>
              <a:rPr lang="en-US" dirty="0"/>
              <a:t>without the Audio Cable</a:t>
            </a:r>
          </a:p>
        </p:txBody>
      </p:sp>
      <p:sp>
        <p:nvSpPr>
          <p:cNvPr id="8" name="TextBox 7">
            <a:extLst>
              <a:ext uri="{FF2B5EF4-FFF2-40B4-BE49-F238E27FC236}">
                <a16:creationId xmlns:a16="http://schemas.microsoft.com/office/drawing/2014/main" id="{5322C510-496E-47E4-894A-998109A2FA35}"/>
              </a:ext>
            </a:extLst>
          </p:cNvPr>
          <p:cNvSpPr txBox="1"/>
          <p:nvPr/>
        </p:nvSpPr>
        <p:spPr>
          <a:xfrm>
            <a:off x="8649643" y="2221314"/>
            <a:ext cx="3596947" cy="923330"/>
          </a:xfrm>
          <a:prstGeom prst="rect">
            <a:avLst/>
          </a:prstGeom>
          <a:noFill/>
        </p:spPr>
        <p:txBody>
          <a:bodyPr wrap="none" rtlCol="0">
            <a:spAutoFit/>
          </a:bodyPr>
          <a:lstStyle/>
          <a:p>
            <a:pPr algn="ctr"/>
            <a:r>
              <a:rPr lang="en-US" dirty="0"/>
              <a:t>12VDC Charging Cable</a:t>
            </a:r>
          </a:p>
          <a:p>
            <a:pPr algn="ctr"/>
            <a:r>
              <a:rPr lang="en-US" dirty="0"/>
              <a:t>also</a:t>
            </a:r>
          </a:p>
          <a:p>
            <a:pPr algn="ctr"/>
            <a:r>
              <a:rPr lang="en-US" dirty="0"/>
              <a:t>120VAC Charging Cable (Not Shown)</a:t>
            </a:r>
          </a:p>
        </p:txBody>
      </p:sp>
      <p:sp>
        <p:nvSpPr>
          <p:cNvPr id="10" name="Arrow: Down 9">
            <a:extLst>
              <a:ext uri="{FF2B5EF4-FFF2-40B4-BE49-F238E27FC236}">
                <a16:creationId xmlns:a16="http://schemas.microsoft.com/office/drawing/2014/main" id="{CB4CA2FE-BCAF-41EE-B402-C4224B05370F}"/>
              </a:ext>
            </a:extLst>
          </p:cNvPr>
          <p:cNvSpPr/>
          <p:nvPr/>
        </p:nvSpPr>
        <p:spPr>
          <a:xfrm rot="1595635">
            <a:off x="9933401" y="3162775"/>
            <a:ext cx="31223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E7839592-3D93-4CEC-B2FD-DD7882020BA1}"/>
              </a:ext>
            </a:extLst>
          </p:cNvPr>
          <p:cNvSpPr/>
          <p:nvPr/>
        </p:nvSpPr>
        <p:spPr>
          <a:xfrm rot="1482069">
            <a:off x="1628545" y="4582916"/>
            <a:ext cx="273860" cy="5887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43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5D200-E072-4A24-A69C-800F50E7AE61}"/>
              </a:ext>
            </a:extLst>
          </p:cNvPr>
          <p:cNvSpPr>
            <a:spLocks noGrp="1"/>
          </p:cNvSpPr>
          <p:nvPr>
            <p:ph type="title"/>
          </p:nvPr>
        </p:nvSpPr>
        <p:spPr>
          <a:xfrm>
            <a:off x="838200" y="0"/>
            <a:ext cx="10515600" cy="605031"/>
          </a:xfrm>
        </p:spPr>
        <p:txBody>
          <a:bodyPr>
            <a:normAutofit fontScale="90000"/>
          </a:bodyPr>
          <a:lstStyle/>
          <a:p>
            <a:pPr algn="ctr"/>
            <a:r>
              <a:rPr lang="en-US" b="1" dirty="0"/>
              <a:t>Equipment Overview</a:t>
            </a:r>
          </a:p>
        </p:txBody>
      </p:sp>
      <p:pic>
        <p:nvPicPr>
          <p:cNvPr id="11" name="Picture 10">
            <a:extLst>
              <a:ext uri="{FF2B5EF4-FFF2-40B4-BE49-F238E27FC236}">
                <a16:creationId xmlns:a16="http://schemas.microsoft.com/office/drawing/2014/main" id="{8F444C4A-1448-4FFE-9F55-31D5E6A9F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031"/>
            <a:ext cx="12192000" cy="6250542"/>
          </a:xfrm>
          <a:prstGeom prst="rect">
            <a:avLst/>
          </a:prstGeom>
        </p:spPr>
      </p:pic>
      <p:sp>
        <p:nvSpPr>
          <p:cNvPr id="3" name="Content Placeholder 2">
            <a:extLst>
              <a:ext uri="{FF2B5EF4-FFF2-40B4-BE49-F238E27FC236}">
                <a16:creationId xmlns:a16="http://schemas.microsoft.com/office/drawing/2014/main" id="{C0CEBBBB-11AE-45A0-89D3-42BB4DA16852}"/>
              </a:ext>
            </a:extLst>
          </p:cNvPr>
          <p:cNvSpPr>
            <a:spLocks noGrp="1"/>
          </p:cNvSpPr>
          <p:nvPr>
            <p:ph idx="1"/>
          </p:nvPr>
        </p:nvSpPr>
        <p:spPr>
          <a:xfrm>
            <a:off x="983166" y="1215328"/>
            <a:ext cx="2161478" cy="449224"/>
          </a:xfrm>
        </p:spPr>
        <p:txBody>
          <a:bodyPr>
            <a:normAutofit lnSpcReduction="10000"/>
          </a:bodyPr>
          <a:lstStyle/>
          <a:p>
            <a:pPr marL="0" indent="0" algn="ctr">
              <a:buNone/>
            </a:pPr>
            <a:r>
              <a:rPr lang="en-US" b="1" dirty="0"/>
              <a:t>Meter Probe</a:t>
            </a:r>
          </a:p>
        </p:txBody>
      </p:sp>
      <p:sp>
        <p:nvSpPr>
          <p:cNvPr id="12" name="TextBox 11">
            <a:extLst>
              <a:ext uri="{FF2B5EF4-FFF2-40B4-BE49-F238E27FC236}">
                <a16:creationId xmlns:a16="http://schemas.microsoft.com/office/drawing/2014/main" id="{E03E9AF1-EABD-4DEC-9442-1B94171E9427}"/>
              </a:ext>
            </a:extLst>
          </p:cNvPr>
          <p:cNvSpPr txBox="1"/>
          <p:nvPr/>
        </p:nvSpPr>
        <p:spPr>
          <a:xfrm>
            <a:off x="1824033" y="4368414"/>
            <a:ext cx="2161554" cy="369332"/>
          </a:xfrm>
          <a:prstGeom prst="rect">
            <a:avLst/>
          </a:prstGeom>
          <a:noFill/>
        </p:spPr>
        <p:txBody>
          <a:bodyPr wrap="none" rtlCol="0">
            <a:spAutoFit/>
          </a:bodyPr>
          <a:lstStyle/>
          <a:p>
            <a:r>
              <a:rPr lang="en-US" dirty="0"/>
              <a:t>0 Degree White Light</a:t>
            </a:r>
          </a:p>
        </p:txBody>
      </p:sp>
      <p:sp>
        <p:nvSpPr>
          <p:cNvPr id="13" name="TextBox 12">
            <a:extLst>
              <a:ext uri="{FF2B5EF4-FFF2-40B4-BE49-F238E27FC236}">
                <a16:creationId xmlns:a16="http://schemas.microsoft.com/office/drawing/2014/main" id="{FDB8FFF7-DCBB-4A86-A076-5DAD07266D77}"/>
              </a:ext>
            </a:extLst>
          </p:cNvPr>
          <p:cNvSpPr txBox="1"/>
          <p:nvPr/>
        </p:nvSpPr>
        <p:spPr>
          <a:xfrm>
            <a:off x="3324112" y="4857027"/>
            <a:ext cx="2240998" cy="369332"/>
          </a:xfrm>
          <a:prstGeom prst="rect">
            <a:avLst/>
          </a:prstGeom>
          <a:noFill/>
        </p:spPr>
        <p:txBody>
          <a:bodyPr wrap="none" rtlCol="0">
            <a:spAutoFit/>
          </a:bodyPr>
          <a:lstStyle/>
          <a:p>
            <a:r>
              <a:rPr lang="en-US" dirty="0"/>
              <a:t>120 Degree Blue Light</a:t>
            </a:r>
          </a:p>
        </p:txBody>
      </p:sp>
      <p:sp>
        <p:nvSpPr>
          <p:cNvPr id="14" name="TextBox 13">
            <a:extLst>
              <a:ext uri="{FF2B5EF4-FFF2-40B4-BE49-F238E27FC236}">
                <a16:creationId xmlns:a16="http://schemas.microsoft.com/office/drawing/2014/main" id="{B781648B-1FC6-4F5D-8FB6-BD7117D34678}"/>
              </a:ext>
            </a:extLst>
          </p:cNvPr>
          <p:cNvSpPr txBox="1"/>
          <p:nvPr/>
        </p:nvSpPr>
        <p:spPr>
          <a:xfrm>
            <a:off x="6626892" y="4857027"/>
            <a:ext cx="2184059" cy="369332"/>
          </a:xfrm>
          <a:prstGeom prst="rect">
            <a:avLst/>
          </a:prstGeom>
          <a:noFill/>
        </p:spPr>
        <p:txBody>
          <a:bodyPr wrap="none" rtlCol="0">
            <a:spAutoFit/>
          </a:bodyPr>
          <a:lstStyle/>
          <a:p>
            <a:r>
              <a:rPr lang="en-US" dirty="0"/>
              <a:t>240 Degree Red Light</a:t>
            </a:r>
          </a:p>
        </p:txBody>
      </p:sp>
      <p:sp>
        <p:nvSpPr>
          <p:cNvPr id="15" name="TextBox 14">
            <a:extLst>
              <a:ext uri="{FF2B5EF4-FFF2-40B4-BE49-F238E27FC236}">
                <a16:creationId xmlns:a16="http://schemas.microsoft.com/office/drawing/2014/main" id="{63F2DD15-3860-417F-B710-BF3FDF4073FB}"/>
              </a:ext>
            </a:extLst>
          </p:cNvPr>
          <p:cNvSpPr txBox="1"/>
          <p:nvPr/>
        </p:nvSpPr>
        <p:spPr>
          <a:xfrm>
            <a:off x="8016746" y="4368414"/>
            <a:ext cx="2351221" cy="369332"/>
          </a:xfrm>
          <a:prstGeom prst="rect">
            <a:avLst/>
          </a:prstGeom>
          <a:noFill/>
        </p:spPr>
        <p:txBody>
          <a:bodyPr wrap="none" rtlCol="0">
            <a:spAutoFit/>
          </a:bodyPr>
          <a:lstStyle/>
          <a:p>
            <a:r>
              <a:rPr lang="en-US" dirty="0"/>
              <a:t>Delta/Wye Yellow Light</a:t>
            </a:r>
          </a:p>
        </p:txBody>
      </p:sp>
      <p:sp>
        <p:nvSpPr>
          <p:cNvPr id="16" name="Arrow: Right 15">
            <a:extLst>
              <a:ext uri="{FF2B5EF4-FFF2-40B4-BE49-F238E27FC236}">
                <a16:creationId xmlns:a16="http://schemas.microsoft.com/office/drawing/2014/main" id="{C7306AAB-C84D-446E-A166-481BBFB2E854}"/>
              </a:ext>
            </a:extLst>
          </p:cNvPr>
          <p:cNvSpPr/>
          <p:nvPr/>
        </p:nvSpPr>
        <p:spPr>
          <a:xfrm rot="18993868">
            <a:off x="3741163" y="3691089"/>
            <a:ext cx="1862133" cy="271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7EC0984-3D9B-47BD-B9CC-2FDC8070217F}"/>
              </a:ext>
            </a:extLst>
          </p:cNvPr>
          <p:cNvSpPr/>
          <p:nvPr/>
        </p:nvSpPr>
        <p:spPr>
          <a:xfrm rot="17956549">
            <a:off x="4343656" y="3871444"/>
            <a:ext cx="1959775" cy="279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7FB96C8-A895-4EFF-9B81-127722DBF8B8}"/>
              </a:ext>
            </a:extLst>
          </p:cNvPr>
          <p:cNvPicPr>
            <a:picLocks noChangeAspect="1"/>
          </p:cNvPicPr>
          <p:nvPr/>
        </p:nvPicPr>
        <p:blipFill>
          <a:blip r:embed="rId3"/>
          <a:stretch>
            <a:fillRect/>
          </a:stretch>
        </p:blipFill>
        <p:spPr>
          <a:xfrm rot="18325460">
            <a:off x="6149248" y="3159161"/>
            <a:ext cx="1032389" cy="1663294"/>
          </a:xfrm>
          <a:prstGeom prst="rect">
            <a:avLst/>
          </a:prstGeom>
        </p:spPr>
      </p:pic>
      <p:pic>
        <p:nvPicPr>
          <p:cNvPr id="19" name="Picture 18">
            <a:extLst>
              <a:ext uri="{FF2B5EF4-FFF2-40B4-BE49-F238E27FC236}">
                <a16:creationId xmlns:a16="http://schemas.microsoft.com/office/drawing/2014/main" id="{18A43BD4-7344-4E32-AE3A-4A89D14D8EA3}"/>
              </a:ext>
            </a:extLst>
          </p:cNvPr>
          <p:cNvPicPr>
            <a:picLocks noChangeAspect="1"/>
          </p:cNvPicPr>
          <p:nvPr/>
        </p:nvPicPr>
        <p:blipFill>
          <a:blip r:embed="rId4"/>
          <a:stretch>
            <a:fillRect/>
          </a:stretch>
        </p:blipFill>
        <p:spPr>
          <a:xfrm rot="15705494">
            <a:off x="6726205" y="3073938"/>
            <a:ext cx="1429191" cy="1367853"/>
          </a:xfrm>
          <a:prstGeom prst="rect">
            <a:avLst/>
          </a:prstGeom>
        </p:spPr>
      </p:pic>
      <p:sp>
        <p:nvSpPr>
          <p:cNvPr id="20" name="TextBox 19">
            <a:extLst>
              <a:ext uri="{FF2B5EF4-FFF2-40B4-BE49-F238E27FC236}">
                <a16:creationId xmlns:a16="http://schemas.microsoft.com/office/drawing/2014/main" id="{05C28802-AEEC-479D-A599-9DFF5857213C}"/>
              </a:ext>
            </a:extLst>
          </p:cNvPr>
          <p:cNvSpPr txBox="1"/>
          <p:nvPr/>
        </p:nvSpPr>
        <p:spPr>
          <a:xfrm>
            <a:off x="0" y="5996285"/>
            <a:ext cx="12192000" cy="954107"/>
          </a:xfrm>
          <a:prstGeom prst="rect">
            <a:avLst/>
          </a:prstGeom>
          <a:noFill/>
        </p:spPr>
        <p:txBody>
          <a:bodyPr wrap="square" rtlCol="0">
            <a:spAutoFit/>
          </a:bodyPr>
          <a:lstStyle/>
          <a:p>
            <a:r>
              <a:rPr lang="en-US" sz="2000" b="1" u="sng" dirty="0"/>
              <a:t>Note:</a:t>
            </a:r>
            <a:r>
              <a:rPr lang="en-US" dirty="0"/>
              <a:t> Colored Degree (0, 120 and 240) Lenses can be swapped or moved to better match a specific Utilities color coordination. Example, the “Blue” 120 degree lens is swapped with the “Red” 240 degree lens, so the color sequence on the Meter Probe becomes, “White” 0 degree, “Red” 120 degree and “Blue” 240 degree.</a:t>
            </a:r>
          </a:p>
        </p:txBody>
      </p:sp>
      <p:sp>
        <p:nvSpPr>
          <p:cNvPr id="21" name="TextBox 20">
            <a:extLst>
              <a:ext uri="{FF2B5EF4-FFF2-40B4-BE49-F238E27FC236}">
                <a16:creationId xmlns:a16="http://schemas.microsoft.com/office/drawing/2014/main" id="{90A33AA1-4519-4321-AC3C-38406BE8A68E}"/>
              </a:ext>
            </a:extLst>
          </p:cNvPr>
          <p:cNvSpPr txBox="1"/>
          <p:nvPr/>
        </p:nvSpPr>
        <p:spPr>
          <a:xfrm>
            <a:off x="8518583" y="2105971"/>
            <a:ext cx="2594685" cy="369332"/>
          </a:xfrm>
          <a:prstGeom prst="rect">
            <a:avLst/>
          </a:prstGeom>
          <a:noFill/>
        </p:spPr>
        <p:txBody>
          <a:bodyPr wrap="none" rtlCol="0">
            <a:spAutoFit/>
          </a:bodyPr>
          <a:lstStyle/>
          <a:p>
            <a:r>
              <a:rPr lang="en-US" dirty="0"/>
              <a:t>Degree or Voltage Display</a:t>
            </a:r>
          </a:p>
        </p:txBody>
      </p:sp>
      <p:sp>
        <p:nvSpPr>
          <p:cNvPr id="22" name="Arrow: Left 21">
            <a:extLst>
              <a:ext uri="{FF2B5EF4-FFF2-40B4-BE49-F238E27FC236}">
                <a16:creationId xmlns:a16="http://schemas.microsoft.com/office/drawing/2014/main" id="{F78FB443-3BE7-4ECE-95FF-2C1E79F3FBDA}"/>
              </a:ext>
            </a:extLst>
          </p:cNvPr>
          <p:cNvSpPr/>
          <p:nvPr/>
        </p:nvSpPr>
        <p:spPr>
          <a:xfrm>
            <a:off x="6959982" y="2133399"/>
            <a:ext cx="1558601" cy="3144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30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4858-3624-4B91-B06E-0147DC9DAC68}"/>
              </a:ext>
            </a:extLst>
          </p:cNvPr>
          <p:cNvSpPr>
            <a:spLocks noGrp="1"/>
          </p:cNvSpPr>
          <p:nvPr>
            <p:ph type="title"/>
          </p:nvPr>
        </p:nvSpPr>
        <p:spPr>
          <a:xfrm>
            <a:off x="838200" y="0"/>
            <a:ext cx="10515600" cy="586220"/>
          </a:xfrm>
        </p:spPr>
        <p:txBody>
          <a:bodyPr>
            <a:normAutofit fontScale="90000"/>
          </a:bodyPr>
          <a:lstStyle/>
          <a:p>
            <a:pPr algn="ctr"/>
            <a:r>
              <a:rPr lang="en-US" b="1" dirty="0"/>
              <a:t>Procedure</a:t>
            </a:r>
          </a:p>
        </p:txBody>
      </p:sp>
      <p:sp>
        <p:nvSpPr>
          <p:cNvPr id="3" name="Content Placeholder 2">
            <a:extLst>
              <a:ext uri="{FF2B5EF4-FFF2-40B4-BE49-F238E27FC236}">
                <a16:creationId xmlns:a16="http://schemas.microsoft.com/office/drawing/2014/main" id="{1028B926-8AB6-40A4-A444-B5E6D0E753B6}"/>
              </a:ext>
            </a:extLst>
          </p:cNvPr>
          <p:cNvSpPr>
            <a:spLocks noGrp="1"/>
          </p:cNvSpPr>
          <p:nvPr>
            <p:ph idx="1"/>
          </p:nvPr>
        </p:nvSpPr>
        <p:spPr>
          <a:xfrm>
            <a:off x="0" y="586220"/>
            <a:ext cx="12192000" cy="7275390"/>
          </a:xfrm>
        </p:spPr>
        <p:txBody>
          <a:bodyPr>
            <a:normAutofit fontScale="85000" lnSpcReduction="20000"/>
          </a:bodyPr>
          <a:lstStyle/>
          <a:p>
            <a:pPr marL="0" indent="0" algn="ctr">
              <a:buNone/>
            </a:pPr>
            <a:r>
              <a:rPr lang="en-US" b="1" u="sng" dirty="0"/>
              <a:t>Initial Set-up for the Base/Send Unit (Black Box)</a:t>
            </a:r>
          </a:p>
          <a:p>
            <a:pPr marL="514350" indent="-514350">
              <a:buFont typeface="+mj-lt"/>
              <a:buAutoNum type="arabicPeriod"/>
            </a:pPr>
            <a:r>
              <a:rPr lang="en-US" dirty="0"/>
              <a:t>Find the best suitable location for the Base Unit to remain indefinitely without disturbance. Also, preferably in a location that would least likely incur loss of power, i.e. substation house. </a:t>
            </a:r>
          </a:p>
          <a:p>
            <a:pPr marL="514350" indent="-514350">
              <a:buFont typeface="+mj-lt"/>
              <a:buAutoNum type="arabicPeriod"/>
            </a:pPr>
            <a:r>
              <a:rPr lang="en-US" dirty="0"/>
              <a:t>Verify that the Base Unit has a 120V source connected directly to the grid and </a:t>
            </a:r>
            <a:r>
              <a:rPr lang="en-US" u="sng" dirty="0"/>
              <a:t>not</a:t>
            </a:r>
            <a:r>
              <a:rPr lang="en-US" dirty="0"/>
              <a:t> through any type of back-up power sources such as a UPS (Uninterruptible Power Supply) system. Plug in the power cord into the back of the Base Unit, but leave the Power switch in the “OFF” position.</a:t>
            </a:r>
          </a:p>
          <a:p>
            <a:pPr marL="514350" indent="-514350">
              <a:buFont typeface="+mj-lt"/>
              <a:buAutoNum type="arabicPeriod"/>
            </a:pPr>
            <a:r>
              <a:rPr lang="en-US" dirty="0"/>
              <a:t>Verify that the Base Unit has a land (not cellular) telephone line. The land line can go through a PBX (Private Branch Exchange) system as long as it supports calling party disconnect or A/B reversal. Up to 5 lines can be connected to each Base Unit and used simultaneously as long as each line is designated its own telephone number. Plug the phone line(s) into the Auto-Answer box(es) and then plug the audio cable(s) from the Auto-Answer box(es) into the back of the Base Unit. </a:t>
            </a:r>
          </a:p>
          <a:p>
            <a:pPr marL="514350" indent="-514350">
              <a:buFont typeface="+mj-lt"/>
              <a:buAutoNum type="arabicPeriod"/>
            </a:pPr>
            <a:r>
              <a:rPr lang="en-US" dirty="0"/>
              <a:t>Verify that the Base Unit GPS has an acceptable (outdoor) view (Southern Hemisphere) of the sky and plug the GPS cable into the back of the Base Unit. Turn the Base Unit power switch to the “ON” position. The Base Unit will flash the Red (Power) and White (1PPS) lights alternately with the Power light remaining on and the “1PPS” allowed time (possibly several minutes) to remain on and synch per its new location. </a:t>
            </a:r>
            <a:r>
              <a:rPr lang="en-US" b="1" u="sng" dirty="0"/>
              <a:t>Note:</a:t>
            </a:r>
            <a:r>
              <a:rPr lang="en-US" dirty="0"/>
              <a:t> Do not mount the GPS near any SCADA equipment.</a:t>
            </a:r>
          </a:p>
          <a:p>
            <a:pPr marL="514350" indent="-514350">
              <a:buFont typeface="+mj-lt"/>
              <a:buAutoNum type="arabicPeriod"/>
            </a:pPr>
            <a:r>
              <a:rPr lang="en-US" dirty="0"/>
              <a:t>Once the “1PPS” light remains on and constant, call the telephone number(s) associated with the Base Unit to verify the “Reference” phase angle data and the automatic line disconnect. The phase angle data tone will sound similar to a fax machine and the line should disconnect whenever the call is stopped.  </a:t>
            </a:r>
          </a:p>
        </p:txBody>
      </p:sp>
    </p:spTree>
    <p:extLst>
      <p:ext uri="{BB962C8B-B14F-4D97-AF65-F5344CB8AC3E}">
        <p14:creationId xmlns:p14="http://schemas.microsoft.com/office/powerpoint/2010/main" val="165805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8837-01F5-4FC5-8CF7-1987A5D8D270}"/>
              </a:ext>
            </a:extLst>
          </p:cNvPr>
          <p:cNvSpPr>
            <a:spLocks noGrp="1"/>
          </p:cNvSpPr>
          <p:nvPr>
            <p:ph type="title"/>
          </p:nvPr>
        </p:nvSpPr>
        <p:spPr>
          <a:xfrm>
            <a:off x="838200" y="0"/>
            <a:ext cx="10515600" cy="567748"/>
          </a:xfrm>
        </p:spPr>
        <p:txBody>
          <a:bodyPr>
            <a:normAutofit fontScale="90000"/>
          </a:bodyPr>
          <a:lstStyle/>
          <a:p>
            <a:pPr algn="ctr"/>
            <a:r>
              <a:rPr lang="en-US" b="1" dirty="0"/>
              <a:t>Procedure</a:t>
            </a:r>
          </a:p>
        </p:txBody>
      </p:sp>
      <p:sp>
        <p:nvSpPr>
          <p:cNvPr id="3" name="Content Placeholder 2">
            <a:extLst>
              <a:ext uri="{FF2B5EF4-FFF2-40B4-BE49-F238E27FC236}">
                <a16:creationId xmlns:a16="http://schemas.microsoft.com/office/drawing/2014/main" id="{6E4C9CD5-8BB5-4B01-9C9B-17F004B208F8}"/>
              </a:ext>
            </a:extLst>
          </p:cNvPr>
          <p:cNvSpPr>
            <a:spLocks noGrp="1"/>
          </p:cNvSpPr>
          <p:nvPr>
            <p:ph idx="1"/>
          </p:nvPr>
        </p:nvSpPr>
        <p:spPr>
          <a:xfrm>
            <a:off x="0" y="748144"/>
            <a:ext cx="12192000" cy="7180373"/>
          </a:xfrm>
        </p:spPr>
        <p:txBody>
          <a:bodyPr>
            <a:normAutofit fontScale="85000" lnSpcReduction="20000"/>
          </a:bodyPr>
          <a:lstStyle/>
          <a:p>
            <a:pPr marL="0" indent="0" algn="ctr">
              <a:buNone/>
            </a:pPr>
            <a:r>
              <a:rPr lang="en-US" b="1" u="sng" dirty="0"/>
              <a:t>Initial Set-up for the Field/Receive Unit (White Box)</a:t>
            </a:r>
          </a:p>
          <a:p>
            <a:pPr marL="514350" indent="-514350">
              <a:buFont typeface="+mj-lt"/>
              <a:buAutoNum type="arabicPeriod"/>
            </a:pPr>
            <a:r>
              <a:rPr lang="en-US" sz="2900" dirty="0"/>
              <a:t>Verify that the Field Unit has been fully charged.</a:t>
            </a:r>
          </a:p>
          <a:p>
            <a:pPr marL="514350" indent="-514350">
              <a:buFont typeface="+mj-lt"/>
              <a:buAutoNum type="arabicPeriod"/>
            </a:pPr>
            <a:r>
              <a:rPr lang="en-US" sz="2900" dirty="0"/>
              <a:t>Turn the Field Unit power switch to the “ON” position. The Field Unit will flash the Red (Power) and White (1PPS) lights alternately with the Power light remaining on.</a:t>
            </a:r>
          </a:p>
          <a:p>
            <a:pPr marL="514350" indent="-514350">
              <a:buFont typeface="+mj-lt"/>
              <a:buAutoNum type="arabicPeriod"/>
            </a:pPr>
            <a:r>
              <a:rPr lang="en-US" sz="2900" dirty="0"/>
              <a:t>Verify that the Field Unit has an acceptable view of the sky indicated by a flashing “1PPS” white light. The “1PPS” light may take a couple minutes to start flashing if you have recently moved or in a new location.</a:t>
            </a:r>
          </a:p>
          <a:p>
            <a:pPr marL="514350" indent="-514350">
              <a:buFont typeface="+mj-lt"/>
              <a:buAutoNum type="arabicPeriod"/>
            </a:pPr>
            <a:r>
              <a:rPr lang="en-US" sz="2900" dirty="0"/>
              <a:t>Once the “1PPS” light is continuously flashing, call the Base Unit phone number. Once the data tone is present, turn the audio on the cell phone to “speaker” and connect with either the supplied audio cable or via Bluetooth. Skip step #5 if connecting via supplied audio cable.</a:t>
            </a:r>
          </a:p>
          <a:p>
            <a:pPr marL="514350" indent="-514350">
              <a:buFont typeface="+mj-lt"/>
              <a:buAutoNum type="arabicPeriod"/>
            </a:pPr>
            <a:r>
              <a:rPr lang="en-US" sz="2900" dirty="0"/>
              <a:t>If connecting Bluetooth, the “pair” code is 7425, and once connected, the data tone should “mute” and the Bluetooth audio (separate from normal audio) should be increased to the </a:t>
            </a:r>
            <a:r>
              <a:rPr lang="en-US" sz="2900" u="sng" dirty="0"/>
              <a:t>maximum</a:t>
            </a:r>
            <a:r>
              <a:rPr lang="en-US" sz="2900" dirty="0"/>
              <a:t> setting. Note the flashing “1PPS” light turn into a simultaneous continuous and pulsating light when the data tone “mutes”. Always connect to Bluetooth </a:t>
            </a:r>
            <a:r>
              <a:rPr lang="en-US" sz="2900" u="sng" dirty="0"/>
              <a:t>after</a:t>
            </a:r>
            <a:r>
              <a:rPr lang="en-US" sz="2900" dirty="0"/>
              <a:t> the Base Unit number is dialed and the data tone is present.</a:t>
            </a:r>
          </a:p>
          <a:p>
            <a:pPr marL="514350" indent="-514350">
              <a:buFont typeface="+mj-lt"/>
              <a:buAutoNum type="arabicPeriod"/>
            </a:pPr>
            <a:r>
              <a:rPr lang="en-US" sz="2900" dirty="0"/>
              <a:t>If connecting via the supplied audio cable and still in speaker mode from step #4, turn the volume to the </a:t>
            </a:r>
            <a:r>
              <a:rPr lang="en-US" sz="2900" u="sng" dirty="0"/>
              <a:t>maximum</a:t>
            </a:r>
            <a:r>
              <a:rPr lang="en-US" sz="2900" dirty="0"/>
              <a:t> setting. Insert each end of the audio cable, one into the Field Unit and one into the cell phone. Note the flashing “1PPS” light turn into a simultaneous continuous and pulsating light when the data tone “mutes”. </a:t>
            </a:r>
          </a:p>
          <a:p>
            <a:pPr marL="514350" indent="-514350">
              <a:buFont typeface="+mj-lt"/>
              <a:buAutoNum type="arabicPeriod"/>
            </a:pPr>
            <a:r>
              <a:rPr lang="en-US" sz="2900" dirty="0"/>
              <a:t>Once a continuous “1PPS” light has been established, turn on the Meter Probe to the “DEG” (Degree) switch position and make physical contact with an energized “known” phase. A “known” phase = what your utility refers to as A, B, C or X, Y, Z or 1, 2, 3, etc. </a:t>
            </a:r>
          </a:p>
          <a:p>
            <a:endParaRPr lang="en-US" dirty="0"/>
          </a:p>
          <a:p>
            <a:endParaRPr lang="en-US" dirty="0"/>
          </a:p>
        </p:txBody>
      </p:sp>
    </p:spTree>
    <p:extLst>
      <p:ext uri="{BB962C8B-B14F-4D97-AF65-F5344CB8AC3E}">
        <p14:creationId xmlns:p14="http://schemas.microsoft.com/office/powerpoint/2010/main" val="2210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F695-D5E4-46D5-AE5F-D06636D31F2C}"/>
              </a:ext>
            </a:extLst>
          </p:cNvPr>
          <p:cNvSpPr>
            <a:spLocks noGrp="1"/>
          </p:cNvSpPr>
          <p:nvPr>
            <p:ph type="title"/>
          </p:nvPr>
        </p:nvSpPr>
        <p:spPr>
          <a:xfrm>
            <a:off x="838200" y="0"/>
            <a:ext cx="10515600" cy="576984"/>
          </a:xfrm>
        </p:spPr>
        <p:txBody>
          <a:bodyPr>
            <a:normAutofit fontScale="90000"/>
          </a:bodyPr>
          <a:lstStyle/>
          <a:p>
            <a:pPr algn="ctr"/>
            <a:r>
              <a:rPr lang="en-US" b="1" dirty="0"/>
              <a:t>Procedure (continued)</a:t>
            </a:r>
          </a:p>
        </p:txBody>
      </p:sp>
      <p:pic>
        <p:nvPicPr>
          <p:cNvPr id="5" name="Picture 4">
            <a:extLst>
              <a:ext uri="{FF2B5EF4-FFF2-40B4-BE49-F238E27FC236}">
                <a16:creationId xmlns:a16="http://schemas.microsoft.com/office/drawing/2014/main" id="{C3DDBF8D-610F-4170-B560-7D403AF78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283" y="3088888"/>
            <a:ext cx="6861717" cy="3769112"/>
          </a:xfrm>
          <a:prstGeom prst="rect">
            <a:avLst/>
          </a:prstGeom>
        </p:spPr>
      </p:pic>
      <p:sp>
        <p:nvSpPr>
          <p:cNvPr id="3" name="Content Placeholder 2">
            <a:extLst>
              <a:ext uri="{FF2B5EF4-FFF2-40B4-BE49-F238E27FC236}">
                <a16:creationId xmlns:a16="http://schemas.microsoft.com/office/drawing/2014/main" id="{37026BA3-0B89-4A45-8A79-6B00C0DC65CB}"/>
              </a:ext>
            </a:extLst>
          </p:cNvPr>
          <p:cNvSpPr>
            <a:spLocks noGrp="1"/>
          </p:cNvSpPr>
          <p:nvPr>
            <p:ph idx="1"/>
          </p:nvPr>
        </p:nvSpPr>
        <p:spPr>
          <a:xfrm>
            <a:off x="0" y="831272"/>
            <a:ext cx="12192000" cy="6026727"/>
          </a:xfrm>
        </p:spPr>
        <p:txBody>
          <a:bodyPr>
            <a:normAutofit fontScale="92500" lnSpcReduction="20000"/>
          </a:bodyPr>
          <a:lstStyle/>
          <a:p>
            <a:pPr marL="0" indent="0" algn="ctr">
              <a:buNone/>
            </a:pPr>
            <a:r>
              <a:rPr lang="en-US" sz="3000" b="1" u="sng" dirty="0"/>
              <a:t>Initial Set-up for the Field/Receive Unit (White Box)</a:t>
            </a:r>
          </a:p>
          <a:p>
            <a:pPr marL="0" indent="0">
              <a:buNone/>
            </a:pPr>
            <a:r>
              <a:rPr lang="en-US" b="1" u="sng" dirty="0"/>
              <a:t>Note:</a:t>
            </a:r>
            <a:r>
              <a:rPr lang="en-US" dirty="0"/>
              <a:t> For Steps 8 - 11, it may require more than one person if the “Reference” phase (Base Unit) is located in a remote location.</a:t>
            </a:r>
          </a:p>
          <a:p>
            <a:pPr marL="514350" indent="-514350">
              <a:buAutoNum type="arabicPeriod" startAt="8"/>
            </a:pPr>
            <a:r>
              <a:rPr lang="en-US" dirty="0"/>
              <a:t>With the ability to operate the binary dip switches located on the back of the Base Unit, and once physical contact is made with a “known” phase, make a note of the Meter Probe phase angle reading. </a:t>
            </a:r>
          </a:p>
          <a:p>
            <a:pPr marL="514350" indent="-514350">
              <a:lnSpc>
                <a:spcPct val="50000"/>
              </a:lnSpc>
              <a:buAutoNum type="arabicPeriod" startAt="8"/>
            </a:pPr>
            <a:r>
              <a:rPr lang="en-US" dirty="0"/>
              <a:t>Flip “down” the binary dip switches</a:t>
            </a:r>
          </a:p>
          <a:p>
            <a:pPr marL="0" indent="0">
              <a:lnSpc>
                <a:spcPct val="50000"/>
              </a:lnSpc>
              <a:buNone/>
            </a:pPr>
            <a:r>
              <a:rPr lang="en-US" dirty="0"/>
              <a:t>      (see image) to reflect the </a:t>
            </a:r>
          </a:p>
          <a:p>
            <a:pPr marL="0" indent="0">
              <a:lnSpc>
                <a:spcPct val="70000"/>
              </a:lnSpc>
              <a:buNone/>
            </a:pPr>
            <a:r>
              <a:rPr lang="en-US" dirty="0"/>
              <a:t>      phase angle reading per the </a:t>
            </a:r>
          </a:p>
          <a:p>
            <a:pPr marL="0" indent="0">
              <a:lnSpc>
                <a:spcPct val="70000"/>
              </a:lnSpc>
              <a:buNone/>
            </a:pPr>
            <a:r>
              <a:rPr lang="en-US" dirty="0"/>
              <a:t>      “known” phase. As an example: If </a:t>
            </a:r>
          </a:p>
          <a:p>
            <a:pPr marL="0" indent="0">
              <a:lnSpc>
                <a:spcPct val="70000"/>
              </a:lnSpc>
              <a:buNone/>
            </a:pPr>
            <a:r>
              <a:rPr lang="en-US" dirty="0"/>
              <a:t>      the Meter Probe is physically </a:t>
            </a:r>
          </a:p>
          <a:p>
            <a:pPr marL="0" indent="0">
              <a:lnSpc>
                <a:spcPct val="70000"/>
              </a:lnSpc>
              <a:buNone/>
            </a:pPr>
            <a:r>
              <a:rPr lang="en-US" dirty="0"/>
              <a:t>      touching “A” phase and the initial </a:t>
            </a:r>
          </a:p>
          <a:p>
            <a:pPr marL="0" indent="0">
              <a:lnSpc>
                <a:spcPct val="70000"/>
              </a:lnSpc>
              <a:buNone/>
            </a:pPr>
            <a:r>
              <a:rPr lang="en-US" dirty="0"/>
              <a:t>      Meter Probe reading displays </a:t>
            </a:r>
          </a:p>
          <a:p>
            <a:pPr marL="0" indent="0">
              <a:lnSpc>
                <a:spcPct val="70000"/>
              </a:lnSpc>
              <a:buNone/>
            </a:pPr>
            <a:r>
              <a:rPr lang="en-US" dirty="0"/>
              <a:t>      “100”, but you would like “A” phase </a:t>
            </a:r>
          </a:p>
          <a:p>
            <a:pPr marL="0" indent="0">
              <a:lnSpc>
                <a:spcPct val="70000"/>
              </a:lnSpc>
              <a:buNone/>
            </a:pPr>
            <a:r>
              <a:rPr lang="en-US" dirty="0"/>
              <a:t>      to read “0” degrees, flip down the </a:t>
            </a:r>
          </a:p>
          <a:p>
            <a:pPr marL="0" indent="0">
              <a:lnSpc>
                <a:spcPct val="70000"/>
              </a:lnSpc>
              <a:buNone/>
            </a:pPr>
            <a:r>
              <a:rPr lang="en-US" dirty="0"/>
              <a:t>      binary dip switches, “64” and “32” </a:t>
            </a:r>
          </a:p>
          <a:p>
            <a:pPr marL="0" indent="0">
              <a:lnSpc>
                <a:spcPct val="70000"/>
              </a:lnSpc>
              <a:buNone/>
            </a:pPr>
            <a:r>
              <a:rPr lang="en-US" dirty="0"/>
              <a:t>      and “4”, i.e. 100-64-32- 4= 0 </a:t>
            </a:r>
          </a:p>
        </p:txBody>
      </p:sp>
      <p:sp>
        <p:nvSpPr>
          <p:cNvPr id="6" name="TextBox 5">
            <a:extLst>
              <a:ext uri="{FF2B5EF4-FFF2-40B4-BE49-F238E27FC236}">
                <a16:creationId xmlns:a16="http://schemas.microsoft.com/office/drawing/2014/main" id="{CCB97527-1B9B-4231-A932-31A4928C9793}"/>
              </a:ext>
            </a:extLst>
          </p:cNvPr>
          <p:cNvSpPr txBox="1"/>
          <p:nvPr/>
        </p:nvSpPr>
        <p:spPr>
          <a:xfrm>
            <a:off x="7817004" y="2967335"/>
            <a:ext cx="2702215" cy="461665"/>
          </a:xfrm>
          <a:prstGeom prst="rect">
            <a:avLst/>
          </a:prstGeom>
          <a:noFill/>
        </p:spPr>
        <p:txBody>
          <a:bodyPr wrap="none" rtlCol="0">
            <a:spAutoFit/>
          </a:bodyPr>
          <a:lstStyle/>
          <a:p>
            <a:r>
              <a:rPr lang="en-US" sz="2400" b="1" dirty="0"/>
              <a:t>Adjust Dip Switches</a:t>
            </a:r>
          </a:p>
        </p:txBody>
      </p:sp>
      <p:sp>
        <p:nvSpPr>
          <p:cNvPr id="7" name="Arrow: Down 6">
            <a:extLst>
              <a:ext uri="{FF2B5EF4-FFF2-40B4-BE49-F238E27FC236}">
                <a16:creationId xmlns:a16="http://schemas.microsoft.com/office/drawing/2014/main" id="{31C95E40-7946-40B4-8F91-007F02A04490}"/>
              </a:ext>
            </a:extLst>
          </p:cNvPr>
          <p:cNvSpPr/>
          <p:nvPr/>
        </p:nvSpPr>
        <p:spPr>
          <a:xfrm>
            <a:off x="8925795" y="3550552"/>
            <a:ext cx="484632" cy="17908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80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79DB-C9FC-44D1-8A07-D51CA5973A27}"/>
              </a:ext>
            </a:extLst>
          </p:cNvPr>
          <p:cNvSpPr>
            <a:spLocks noGrp="1"/>
          </p:cNvSpPr>
          <p:nvPr>
            <p:ph type="title"/>
          </p:nvPr>
        </p:nvSpPr>
        <p:spPr>
          <a:xfrm>
            <a:off x="838200" y="1"/>
            <a:ext cx="10515600" cy="602166"/>
          </a:xfrm>
        </p:spPr>
        <p:txBody>
          <a:bodyPr>
            <a:normAutofit fontScale="90000"/>
          </a:bodyPr>
          <a:lstStyle/>
          <a:p>
            <a:pPr algn="ctr"/>
            <a:r>
              <a:rPr lang="en-US" b="1" dirty="0"/>
              <a:t>Procedure (continued)</a:t>
            </a:r>
          </a:p>
        </p:txBody>
      </p:sp>
      <p:sp>
        <p:nvSpPr>
          <p:cNvPr id="3" name="Content Placeholder 2">
            <a:extLst>
              <a:ext uri="{FF2B5EF4-FFF2-40B4-BE49-F238E27FC236}">
                <a16:creationId xmlns:a16="http://schemas.microsoft.com/office/drawing/2014/main" id="{9AABA590-EF85-4B26-A801-A5D36C8F9FA8}"/>
              </a:ext>
            </a:extLst>
          </p:cNvPr>
          <p:cNvSpPr>
            <a:spLocks noGrp="1"/>
          </p:cNvSpPr>
          <p:nvPr>
            <p:ph idx="1"/>
          </p:nvPr>
        </p:nvSpPr>
        <p:spPr>
          <a:xfrm>
            <a:off x="0" y="602167"/>
            <a:ext cx="12192000" cy="6255832"/>
          </a:xfrm>
        </p:spPr>
        <p:txBody>
          <a:bodyPr>
            <a:normAutofit lnSpcReduction="10000"/>
          </a:bodyPr>
          <a:lstStyle/>
          <a:p>
            <a:pPr marL="0" indent="0" algn="ctr">
              <a:buNone/>
            </a:pPr>
            <a:r>
              <a:rPr lang="en-US" b="1" u="sng" dirty="0"/>
              <a:t>Initial Set-up for the Field/Receive Unit (White Box)</a:t>
            </a:r>
          </a:p>
          <a:p>
            <a:pPr marL="514350" indent="-514350">
              <a:buAutoNum type="arabicPeriod" startAt="10"/>
            </a:pPr>
            <a:r>
              <a:rPr lang="en-US" dirty="0"/>
              <a:t>Now make physical contact with the other “known” phases and each should reflect the corresponding phase angle. Using the example in Step #9, “B” phase would display “120” and “C” phase would display “240” on the Meter Probe. </a:t>
            </a:r>
          </a:p>
          <a:p>
            <a:pPr marL="514350" indent="-514350">
              <a:buAutoNum type="arabicPeriod" startAt="10"/>
            </a:pPr>
            <a:r>
              <a:rPr lang="en-US" dirty="0"/>
              <a:t> If this is NOT the correct phase angle(s) per your utility labels, go back to Step #9 and start over with all binary dip switches in the “UP” position and flip down the corresponding dip switches to reflect the correct phase angles.</a:t>
            </a:r>
          </a:p>
          <a:p>
            <a:pPr marL="0" indent="0">
              <a:buNone/>
            </a:pPr>
            <a:r>
              <a:rPr lang="en-US" b="1" u="sng" dirty="0"/>
              <a:t>Note:</a:t>
            </a:r>
            <a:r>
              <a:rPr lang="en-US" dirty="0"/>
              <a:t> The Field Unit is also equipped with Binary Dip Switches. It is recommended that these are </a:t>
            </a:r>
            <a:r>
              <a:rPr lang="en-US" u="sng" dirty="0"/>
              <a:t>not</a:t>
            </a:r>
            <a:r>
              <a:rPr lang="en-US" dirty="0"/>
              <a:t> used in the initial set-up procedure and only used for the two reasons listed below.</a:t>
            </a:r>
          </a:p>
          <a:p>
            <a:pPr marL="514350" indent="-514350">
              <a:buFont typeface="+mj-lt"/>
              <a:buAutoNum type="arabicPeriod"/>
            </a:pPr>
            <a:r>
              <a:rPr lang="en-US" dirty="0"/>
              <a:t>If your system has Delta/Wye transformations, offset the phase angle reading (should be some multiple of 30 degrees) with Field Unit dip switches. </a:t>
            </a:r>
          </a:p>
          <a:p>
            <a:pPr marL="514350" indent="-514350">
              <a:buFont typeface="+mj-lt"/>
              <a:buAutoNum type="arabicPeriod"/>
            </a:pPr>
            <a:r>
              <a:rPr lang="en-US" dirty="0"/>
              <a:t>If you are visiting another grid, i.e. for storm repair, contract work, etc., offset the phase angle reading between the two grids with the Field Unit dip switches so you can now Phase and Identify Phases.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2669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9405-7F81-4AC0-95A9-D7914A1DC09F}"/>
              </a:ext>
            </a:extLst>
          </p:cNvPr>
          <p:cNvSpPr>
            <a:spLocks noGrp="1"/>
          </p:cNvSpPr>
          <p:nvPr>
            <p:ph type="title"/>
          </p:nvPr>
        </p:nvSpPr>
        <p:spPr>
          <a:xfrm>
            <a:off x="838200" y="0"/>
            <a:ext cx="10515600" cy="683090"/>
          </a:xfrm>
        </p:spPr>
        <p:txBody>
          <a:bodyPr>
            <a:normAutofit fontScale="90000"/>
          </a:bodyPr>
          <a:lstStyle/>
          <a:p>
            <a:pPr algn="ctr"/>
            <a:r>
              <a:rPr lang="en-US" b="1" dirty="0"/>
              <a:t>Features</a:t>
            </a:r>
          </a:p>
        </p:txBody>
      </p:sp>
      <p:sp>
        <p:nvSpPr>
          <p:cNvPr id="3" name="Content Placeholder 2">
            <a:extLst>
              <a:ext uri="{FF2B5EF4-FFF2-40B4-BE49-F238E27FC236}">
                <a16:creationId xmlns:a16="http://schemas.microsoft.com/office/drawing/2014/main" id="{87E34E19-E5EC-4092-9F9D-04712963430B}"/>
              </a:ext>
            </a:extLst>
          </p:cNvPr>
          <p:cNvSpPr>
            <a:spLocks noGrp="1"/>
          </p:cNvSpPr>
          <p:nvPr>
            <p:ph idx="1"/>
          </p:nvPr>
        </p:nvSpPr>
        <p:spPr>
          <a:xfrm>
            <a:off x="838200" y="683090"/>
            <a:ext cx="10515600" cy="5493873"/>
          </a:xfrm>
        </p:spPr>
        <p:txBody>
          <a:bodyPr>
            <a:normAutofit fontScale="85000" lnSpcReduction="20000"/>
          </a:bodyPr>
          <a:lstStyle/>
          <a:p>
            <a:r>
              <a:rPr lang="en-US" dirty="0"/>
              <a:t>Real-Time Phase Angle Readings for </a:t>
            </a:r>
            <a:r>
              <a:rPr lang="en-US" b="1" dirty="0"/>
              <a:t>any</a:t>
            </a:r>
            <a:r>
              <a:rPr lang="en-US" dirty="0"/>
              <a:t> Nominal 3-Phase Voltage Potential in either URD (including Capacitive Test Points) or Overhead Conditions</a:t>
            </a:r>
          </a:p>
          <a:p>
            <a:r>
              <a:rPr lang="en-US" dirty="0"/>
              <a:t>Mapping and Tagging or Upgrade Existing/Outdated Maps</a:t>
            </a:r>
          </a:p>
          <a:p>
            <a:r>
              <a:rPr lang="en-US" dirty="0"/>
              <a:t>Correct Phasing or Phase Identification in Storm Restoration</a:t>
            </a:r>
          </a:p>
          <a:p>
            <a:r>
              <a:rPr lang="en-US" dirty="0"/>
              <a:t>Identify Phases for Load Balancing or Shift Loads to Prevent Imbalances</a:t>
            </a:r>
          </a:p>
          <a:p>
            <a:r>
              <a:rPr lang="en-US" dirty="0"/>
              <a:t>Mobile Substation Phasing</a:t>
            </a:r>
          </a:p>
          <a:p>
            <a:r>
              <a:rPr lang="en-US" dirty="0"/>
              <a:t>Flags Delta/Wye Transformations</a:t>
            </a:r>
          </a:p>
          <a:p>
            <a:r>
              <a:rPr lang="en-US" dirty="0"/>
              <a:t>Unlimited Range between Base Unit and Field Unit*</a:t>
            </a:r>
          </a:p>
          <a:p>
            <a:r>
              <a:rPr lang="en-US" dirty="0"/>
              <a:t>100ft. – 300ft. (line-of-sight) Range between Field Unit and Meter Probe</a:t>
            </a:r>
          </a:p>
          <a:p>
            <a:r>
              <a:rPr lang="en-US" dirty="0"/>
              <a:t>Field Unit Lithium Ion rechargeable batteries, up to 8hrs continuous use anywhere in </a:t>
            </a:r>
            <a:r>
              <a:rPr lang="en-US"/>
              <a:t>the field</a:t>
            </a:r>
            <a:endParaRPr lang="en-US" dirty="0"/>
          </a:p>
          <a:p>
            <a:r>
              <a:rPr lang="en-US" dirty="0"/>
              <a:t>Can be used for Phasing Indoors (Commercial/Industrial, Underground Vaults, etc.) 10 min. at a time.</a:t>
            </a:r>
          </a:p>
          <a:p>
            <a:r>
              <a:rPr lang="en-US" dirty="0"/>
              <a:t>FCC Compliant </a:t>
            </a:r>
          </a:p>
          <a:p>
            <a:pPr marL="0" indent="0">
              <a:buNone/>
            </a:pPr>
            <a:r>
              <a:rPr lang="en-US" dirty="0"/>
              <a:t>*Satellite phone may be required to overcome cell phone coverage issues.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696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E2DC-B4FF-45E0-B871-3B551EEF25E2}"/>
              </a:ext>
            </a:extLst>
          </p:cNvPr>
          <p:cNvSpPr>
            <a:spLocks noGrp="1"/>
          </p:cNvSpPr>
          <p:nvPr>
            <p:ph type="title"/>
          </p:nvPr>
        </p:nvSpPr>
        <p:spPr>
          <a:xfrm>
            <a:off x="838200" y="0"/>
            <a:ext cx="10515600" cy="984173"/>
          </a:xfrm>
        </p:spPr>
        <p:txBody>
          <a:bodyPr>
            <a:normAutofit/>
          </a:bodyPr>
          <a:lstStyle/>
          <a:p>
            <a:pPr algn="ctr"/>
            <a:r>
              <a:rPr lang="en-US" sz="5400" b="1" dirty="0"/>
              <a:t>Overview</a:t>
            </a:r>
          </a:p>
        </p:txBody>
      </p:sp>
      <p:sp>
        <p:nvSpPr>
          <p:cNvPr id="3" name="Content Placeholder 2">
            <a:extLst>
              <a:ext uri="{FF2B5EF4-FFF2-40B4-BE49-F238E27FC236}">
                <a16:creationId xmlns:a16="http://schemas.microsoft.com/office/drawing/2014/main" id="{D3B75161-F1B8-41AF-A2D6-A63B450F1117}"/>
              </a:ext>
            </a:extLst>
          </p:cNvPr>
          <p:cNvSpPr>
            <a:spLocks noGrp="1"/>
          </p:cNvSpPr>
          <p:nvPr>
            <p:ph idx="1"/>
          </p:nvPr>
        </p:nvSpPr>
        <p:spPr>
          <a:xfrm>
            <a:off x="0" y="984172"/>
            <a:ext cx="12192000" cy="5873827"/>
          </a:xfrm>
        </p:spPr>
        <p:txBody>
          <a:bodyPr/>
          <a:lstStyle/>
          <a:p>
            <a:r>
              <a:rPr lang="en-US" sz="3200" dirty="0"/>
              <a:t>Theory of Operation &amp; Principles</a:t>
            </a:r>
          </a:p>
          <a:p>
            <a:r>
              <a:rPr lang="en-US" sz="3200" dirty="0"/>
              <a:t>Introduction to the Phasing Ranger </a:t>
            </a:r>
          </a:p>
          <a:p>
            <a:r>
              <a:rPr lang="en-US" sz="3200" dirty="0"/>
              <a:t>Equipment Overview</a:t>
            </a:r>
          </a:p>
          <a:p>
            <a:r>
              <a:rPr lang="en-US" sz="3200" dirty="0"/>
              <a:t>Procedures</a:t>
            </a:r>
          </a:p>
          <a:p>
            <a:r>
              <a:rPr lang="en-US" sz="3200" dirty="0"/>
              <a:t>Features</a:t>
            </a:r>
          </a:p>
          <a:p>
            <a:endParaRPr lang="en-US" dirty="0"/>
          </a:p>
        </p:txBody>
      </p:sp>
    </p:spTree>
    <p:extLst>
      <p:ext uri="{BB962C8B-B14F-4D97-AF65-F5344CB8AC3E}">
        <p14:creationId xmlns:p14="http://schemas.microsoft.com/office/powerpoint/2010/main" val="80305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C101-8B84-4F8F-8F9C-91F3248722F5}"/>
              </a:ext>
            </a:extLst>
          </p:cNvPr>
          <p:cNvSpPr>
            <a:spLocks noGrp="1"/>
          </p:cNvSpPr>
          <p:nvPr>
            <p:ph type="title"/>
          </p:nvPr>
        </p:nvSpPr>
        <p:spPr>
          <a:xfrm>
            <a:off x="838200" y="0"/>
            <a:ext cx="10515600" cy="782188"/>
          </a:xfrm>
        </p:spPr>
        <p:txBody>
          <a:bodyPr/>
          <a:lstStyle/>
          <a:p>
            <a:pPr algn="ctr"/>
            <a:r>
              <a:rPr lang="en-US" b="1" dirty="0"/>
              <a:t>Theory of Operation &amp; Principle</a:t>
            </a:r>
          </a:p>
        </p:txBody>
      </p:sp>
      <p:sp>
        <p:nvSpPr>
          <p:cNvPr id="3" name="Content Placeholder 2">
            <a:extLst>
              <a:ext uri="{FF2B5EF4-FFF2-40B4-BE49-F238E27FC236}">
                <a16:creationId xmlns:a16="http://schemas.microsoft.com/office/drawing/2014/main" id="{FB6B0235-4B11-40B2-BCA2-680E5C8C045A}"/>
              </a:ext>
            </a:extLst>
          </p:cNvPr>
          <p:cNvSpPr>
            <a:spLocks noGrp="1"/>
          </p:cNvSpPr>
          <p:nvPr>
            <p:ph idx="1"/>
          </p:nvPr>
        </p:nvSpPr>
        <p:spPr/>
        <p:txBody>
          <a:bodyPr/>
          <a:lstStyle/>
          <a:p>
            <a:r>
              <a:rPr lang="en-US" dirty="0"/>
              <a:t>Using a microprocessor, the Phasing Ranger 1 compares the phase angle in the Base or Send Unit to the Field or Receive Unit. </a:t>
            </a:r>
          </a:p>
          <a:p>
            <a:r>
              <a:rPr lang="en-US" dirty="0"/>
              <a:t>The Base Unit measures the “Reference” phase angle while plugged into a 120V wall socket connected to the power grid.</a:t>
            </a:r>
          </a:p>
          <a:p>
            <a:r>
              <a:rPr lang="en-US" dirty="0"/>
              <a:t>The Field Unit measures the phase angle in conjunction with a Meter Probe and compares the “Reference” phase angle to the “Field” phase angle.</a:t>
            </a:r>
          </a:p>
          <a:p>
            <a:r>
              <a:rPr lang="en-US" dirty="0"/>
              <a:t>The result is displayed on the Meter Probe from 0 to 359 degrees.  </a:t>
            </a:r>
          </a:p>
        </p:txBody>
      </p:sp>
    </p:spTree>
    <p:extLst>
      <p:ext uri="{BB962C8B-B14F-4D97-AF65-F5344CB8AC3E}">
        <p14:creationId xmlns:p14="http://schemas.microsoft.com/office/powerpoint/2010/main" val="11997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B47DDDA-58D2-4F2B-908E-DF6535252A45}"/>
              </a:ext>
            </a:extLst>
          </p:cNvPr>
          <p:cNvPicPr>
            <a:picLocks noGrp="1" noChangeAspect="1"/>
          </p:cNvPicPr>
          <p:nvPr>
            <p:ph idx="1"/>
          </p:nvPr>
        </p:nvPicPr>
        <p:blipFill>
          <a:blip r:embed="rId2"/>
          <a:stretch>
            <a:fillRect/>
          </a:stretch>
        </p:blipFill>
        <p:spPr>
          <a:xfrm>
            <a:off x="0" y="683090"/>
            <a:ext cx="12192000" cy="6174909"/>
          </a:xfrm>
          <a:prstGeom prst="rect">
            <a:avLst/>
          </a:prstGeom>
        </p:spPr>
      </p:pic>
      <p:sp>
        <p:nvSpPr>
          <p:cNvPr id="2" name="Title 1">
            <a:extLst>
              <a:ext uri="{FF2B5EF4-FFF2-40B4-BE49-F238E27FC236}">
                <a16:creationId xmlns:a16="http://schemas.microsoft.com/office/drawing/2014/main" id="{7ACBB456-6991-4493-9E84-06F6D8A2B27A}"/>
              </a:ext>
            </a:extLst>
          </p:cNvPr>
          <p:cNvSpPr>
            <a:spLocks noGrp="1"/>
          </p:cNvSpPr>
          <p:nvPr>
            <p:ph type="title"/>
          </p:nvPr>
        </p:nvSpPr>
        <p:spPr>
          <a:xfrm>
            <a:off x="838200" y="0"/>
            <a:ext cx="10515600" cy="683090"/>
          </a:xfrm>
        </p:spPr>
        <p:txBody>
          <a:bodyPr>
            <a:normAutofit fontScale="90000"/>
          </a:bodyPr>
          <a:lstStyle/>
          <a:p>
            <a:pPr algn="ctr"/>
            <a:r>
              <a:rPr lang="en-US" dirty="0"/>
              <a:t>POWER PLANT TO THE HOUSE</a:t>
            </a:r>
          </a:p>
        </p:txBody>
      </p:sp>
      <p:sp>
        <p:nvSpPr>
          <p:cNvPr id="5" name="TextBox 4">
            <a:extLst>
              <a:ext uri="{FF2B5EF4-FFF2-40B4-BE49-F238E27FC236}">
                <a16:creationId xmlns:a16="http://schemas.microsoft.com/office/drawing/2014/main" id="{EE9D6E0A-32AD-4FE3-AD52-19D2B4508DE5}"/>
              </a:ext>
            </a:extLst>
          </p:cNvPr>
          <p:cNvSpPr txBox="1"/>
          <p:nvPr/>
        </p:nvSpPr>
        <p:spPr>
          <a:xfrm>
            <a:off x="7504771" y="4826674"/>
            <a:ext cx="4057649" cy="2031325"/>
          </a:xfrm>
          <a:prstGeom prst="rect">
            <a:avLst/>
          </a:prstGeom>
          <a:noFill/>
        </p:spPr>
        <p:txBody>
          <a:bodyPr wrap="none" rtlCol="0">
            <a:spAutoFit/>
          </a:bodyPr>
          <a:lstStyle/>
          <a:p>
            <a:r>
              <a:rPr lang="en-US" dirty="0"/>
              <a:t>With the Phasing Ranger 1 (PR1), now </a:t>
            </a:r>
          </a:p>
          <a:p>
            <a:r>
              <a:rPr lang="en-US" dirty="0"/>
              <a:t>you can phase in Real-Time from any </a:t>
            </a:r>
          </a:p>
          <a:p>
            <a:r>
              <a:rPr lang="en-US" dirty="0"/>
              <a:t>two points of location within your system</a:t>
            </a:r>
          </a:p>
          <a:p>
            <a:r>
              <a:rPr lang="en-US" dirty="0"/>
              <a:t>or even into neighboring systems</a:t>
            </a:r>
          </a:p>
          <a:p>
            <a:r>
              <a:rPr lang="en-US" dirty="0"/>
              <a:t> with one easy-to-use tool! </a:t>
            </a:r>
          </a:p>
          <a:p>
            <a:endParaRPr lang="en-US" dirty="0"/>
          </a:p>
          <a:p>
            <a:r>
              <a:rPr lang="en-US" dirty="0"/>
              <a:t>No distance is too great for the PR1!</a:t>
            </a:r>
          </a:p>
        </p:txBody>
      </p:sp>
    </p:spTree>
    <p:extLst>
      <p:ext uri="{BB962C8B-B14F-4D97-AF65-F5344CB8AC3E}">
        <p14:creationId xmlns:p14="http://schemas.microsoft.com/office/powerpoint/2010/main" val="1159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9AE4-BC69-47B9-A1CB-DE43226CE6C7}"/>
              </a:ext>
            </a:extLst>
          </p:cNvPr>
          <p:cNvSpPr>
            <a:spLocks noGrp="1"/>
          </p:cNvSpPr>
          <p:nvPr>
            <p:ph type="title"/>
          </p:nvPr>
        </p:nvSpPr>
        <p:spPr>
          <a:xfrm>
            <a:off x="838200" y="0"/>
            <a:ext cx="10515600" cy="1014762"/>
          </a:xfrm>
          <a:solidFill>
            <a:schemeClr val="bg2"/>
          </a:solidFill>
        </p:spPr>
        <p:txBody>
          <a:bodyPr/>
          <a:lstStyle/>
          <a:p>
            <a:pPr algn="ctr"/>
            <a:r>
              <a:rPr lang="en-US" b="1" dirty="0"/>
              <a:t>THE UTILITY SYSTEM OR GRID</a:t>
            </a:r>
          </a:p>
        </p:txBody>
      </p:sp>
      <p:sp>
        <p:nvSpPr>
          <p:cNvPr id="3" name="Content Placeholder 2">
            <a:extLst>
              <a:ext uri="{FF2B5EF4-FFF2-40B4-BE49-F238E27FC236}">
                <a16:creationId xmlns:a16="http://schemas.microsoft.com/office/drawing/2014/main" id="{39DB2D85-9C13-47A3-906A-F98868F1BD71}"/>
              </a:ext>
            </a:extLst>
          </p:cNvPr>
          <p:cNvSpPr>
            <a:spLocks noGrp="1"/>
          </p:cNvSpPr>
          <p:nvPr>
            <p:ph idx="1"/>
          </p:nvPr>
        </p:nvSpPr>
        <p:spPr>
          <a:xfrm>
            <a:off x="0" y="1014762"/>
            <a:ext cx="12192000" cy="5843238"/>
          </a:xfrm>
        </p:spPr>
        <p:txBody>
          <a:bodyPr>
            <a:normAutofit lnSpcReduction="10000"/>
          </a:bodyPr>
          <a:lstStyle/>
          <a:p>
            <a:r>
              <a:rPr lang="en-US" dirty="0"/>
              <a:t>From the Power Plant to the House; each electrical circuit can be identified throughout an entire system/grid or from one system to another (as long as they are attached) using the Phasing Ranger 1.</a:t>
            </a:r>
          </a:p>
          <a:p>
            <a:r>
              <a:rPr lang="en-US" dirty="0"/>
              <a:t>When adding or paralleling circuits; the 3 individual phases from the sources must be the same at every open/tie point.</a:t>
            </a:r>
          </a:p>
          <a:p>
            <a:r>
              <a:rPr lang="en-US" dirty="0"/>
              <a:t>Normal phasing voltmeters or phasing testers will confirm which two conductors can be tied together, but </a:t>
            </a:r>
            <a:r>
              <a:rPr lang="en-US" u="sng" dirty="0"/>
              <a:t>cannot</a:t>
            </a:r>
            <a:r>
              <a:rPr lang="en-US" dirty="0"/>
              <a:t> identify each phase.</a:t>
            </a:r>
          </a:p>
          <a:p>
            <a:r>
              <a:rPr lang="en-US" dirty="0"/>
              <a:t>The Phasing Ranger 1 not only phases but can identify all 3 phases anywhere in *cell phone range, for the purpose of more efficiently managing the system/grid.</a:t>
            </a:r>
          </a:p>
          <a:p>
            <a:endParaRPr lang="en-US" dirty="0"/>
          </a:p>
          <a:p>
            <a:endParaRPr lang="en-US" dirty="0"/>
          </a:p>
          <a:p>
            <a:endParaRPr lang="en-US" dirty="0"/>
          </a:p>
          <a:p>
            <a:pPr marL="0" indent="0">
              <a:buNone/>
            </a:pPr>
            <a:r>
              <a:rPr lang="en-US" dirty="0"/>
              <a:t>* - Satellite telephones can overcome cellular phone geographical limitations.</a:t>
            </a:r>
          </a:p>
          <a:p>
            <a:endParaRPr lang="en-US" dirty="0"/>
          </a:p>
        </p:txBody>
      </p:sp>
    </p:spTree>
    <p:extLst>
      <p:ext uri="{BB962C8B-B14F-4D97-AF65-F5344CB8AC3E}">
        <p14:creationId xmlns:p14="http://schemas.microsoft.com/office/powerpoint/2010/main" val="11355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87368B-A844-47C7-AFCC-1D8750770A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2" name="Title 1">
            <a:extLst>
              <a:ext uri="{FF2B5EF4-FFF2-40B4-BE49-F238E27FC236}">
                <a16:creationId xmlns:a16="http://schemas.microsoft.com/office/drawing/2014/main" id="{D58C79ED-02C2-4DBF-90E4-D1514D9901D5}"/>
              </a:ext>
            </a:extLst>
          </p:cNvPr>
          <p:cNvSpPr>
            <a:spLocks noGrp="1"/>
          </p:cNvSpPr>
          <p:nvPr>
            <p:ph type="title"/>
          </p:nvPr>
        </p:nvSpPr>
        <p:spPr>
          <a:xfrm>
            <a:off x="838200" y="0"/>
            <a:ext cx="10515600" cy="390293"/>
          </a:xfrm>
        </p:spPr>
        <p:txBody>
          <a:bodyPr>
            <a:noAutofit/>
          </a:bodyPr>
          <a:lstStyle/>
          <a:p>
            <a:pPr algn="ctr"/>
            <a:r>
              <a:rPr lang="en-US" sz="3200" b="1" dirty="0"/>
              <a:t>A COMMON UTILITY SYSTEM/GRID</a:t>
            </a:r>
          </a:p>
        </p:txBody>
      </p:sp>
    </p:spTree>
    <p:extLst>
      <p:ext uri="{BB962C8B-B14F-4D97-AF65-F5344CB8AC3E}">
        <p14:creationId xmlns:p14="http://schemas.microsoft.com/office/powerpoint/2010/main" val="401195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A66B-A6D6-43C9-8E1D-1FD4CB10AA02}"/>
              </a:ext>
            </a:extLst>
          </p:cNvPr>
          <p:cNvSpPr>
            <a:spLocks noGrp="1"/>
          </p:cNvSpPr>
          <p:nvPr>
            <p:ph type="title"/>
          </p:nvPr>
        </p:nvSpPr>
        <p:spPr>
          <a:xfrm>
            <a:off x="838200" y="279220"/>
            <a:ext cx="10515600" cy="215266"/>
          </a:xfrm>
        </p:spPr>
        <p:txBody>
          <a:bodyPr>
            <a:normAutofit fontScale="90000"/>
          </a:bodyPr>
          <a:lstStyle/>
          <a:p>
            <a:pPr algn="ctr"/>
            <a:r>
              <a:rPr lang="en-US" sz="3600" b="1" dirty="0"/>
              <a:t>WHAT IS PHASE ANGLE?</a:t>
            </a:r>
            <a:br>
              <a:rPr lang="en-US" sz="3600" b="1" dirty="0"/>
            </a:br>
            <a:endParaRPr lang="en-US" sz="3600" b="1" dirty="0"/>
          </a:p>
        </p:txBody>
      </p:sp>
      <p:sp>
        <p:nvSpPr>
          <p:cNvPr id="3" name="Content Placeholder 2">
            <a:extLst>
              <a:ext uri="{FF2B5EF4-FFF2-40B4-BE49-F238E27FC236}">
                <a16:creationId xmlns:a16="http://schemas.microsoft.com/office/drawing/2014/main" id="{F56D70C4-D03B-477E-BBCD-578FF763F720}"/>
              </a:ext>
            </a:extLst>
          </p:cNvPr>
          <p:cNvSpPr>
            <a:spLocks noGrp="1"/>
          </p:cNvSpPr>
          <p:nvPr>
            <p:ph idx="1"/>
          </p:nvPr>
        </p:nvSpPr>
        <p:spPr>
          <a:xfrm>
            <a:off x="838200" y="481436"/>
            <a:ext cx="10515600" cy="1916075"/>
          </a:xfrm>
        </p:spPr>
        <p:txBody>
          <a:bodyPr>
            <a:normAutofit/>
          </a:bodyPr>
          <a:lstStyle/>
          <a:p>
            <a:r>
              <a:rPr lang="en-US" dirty="0"/>
              <a:t>Three phase power is generated at the power plant, with each phase separated by 120° (360° ÷ 3 = 120°), see diagram below. Nominal Readings for any 3-Phase System/Grid are  0°, 120° and 240° in any one of the three arrangements below.</a:t>
            </a:r>
          </a:p>
          <a:p>
            <a:endParaRPr lang="en-US" dirty="0"/>
          </a:p>
        </p:txBody>
      </p:sp>
      <p:pic>
        <p:nvPicPr>
          <p:cNvPr id="5" name="Picture 4">
            <a:extLst>
              <a:ext uri="{FF2B5EF4-FFF2-40B4-BE49-F238E27FC236}">
                <a16:creationId xmlns:a16="http://schemas.microsoft.com/office/drawing/2014/main" id="{BA2431CE-ABE1-452A-B745-A78B5C962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0674"/>
            <a:ext cx="12192000" cy="4817326"/>
          </a:xfrm>
          <a:prstGeom prst="rect">
            <a:avLst/>
          </a:prstGeom>
        </p:spPr>
      </p:pic>
      <p:sp>
        <p:nvSpPr>
          <p:cNvPr id="8" name="TextBox 7">
            <a:extLst>
              <a:ext uri="{FF2B5EF4-FFF2-40B4-BE49-F238E27FC236}">
                <a16:creationId xmlns:a16="http://schemas.microsoft.com/office/drawing/2014/main" id="{9ECF2410-EE32-41B4-8B20-1185AE4B5F0A}"/>
              </a:ext>
            </a:extLst>
          </p:cNvPr>
          <p:cNvSpPr txBox="1"/>
          <p:nvPr/>
        </p:nvSpPr>
        <p:spPr>
          <a:xfrm>
            <a:off x="1616926" y="3144644"/>
            <a:ext cx="301686" cy="369332"/>
          </a:xfrm>
          <a:prstGeom prst="rect">
            <a:avLst/>
          </a:prstGeom>
          <a:noFill/>
        </p:spPr>
        <p:txBody>
          <a:bodyPr wrap="none" rtlCol="0">
            <a:spAutoFit/>
          </a:bodyPr>
          <a:lstStyle/>
          <a:p>
            <a:r>
              <a:rPr lang="en-US" dirty="0"/>
              <a:t>0</a:t>
            </a:r>
          </a:p>
        </p:txBody>
      </p:sp>
      <p:sp>
        <p:nvSpPr>
          <p:cNvPr id="9" name="TextBox 8">
            <a:extLst>
              <a:ext uri="{FF2B5EF4-FFF2-40B4-BE49-F238E27FC236}">
                <a16:creationId xmlns:a16="http://schemas.microsoft.com/office/drawing/2014/main" id="{9A7F8AFE-F51E-4F9D-8464-6E588ED94582}"/>
              </a:ext>
            </a:extLst>
          </p:cNvPr>
          <p:cNvSpPr txBox="1"/>
          <p:nvPr/>
        </p:nvSpPr>
        <p:spPr>
          <a:xfrm>
            <a:off x="2865864" y="3144645"/>
            <a:ext cx="535724" cy="369332"/>
          </a:xfrm>
          <a:prstGeom prst="rect">
            <a:avLst/>
          </a:prstGeom>
          <a:noFill/>
        </p:spPr>
        <p:txBody>
          <a:bodyPr wrap="none" rtlCol="0">
            <a:spAutoFit/>
          </a:bodyPr>
          <a:lstStyle/>
          <a:p>
            <a:r>
              <a:rPr lang="en-US" dirty="0"/>
              <a:t>120</a:t>
            </a:r>
          </a:p>
        </p:txBody>
      </p:sp>
      <p:sp>
        <p:nvSpPr>
          <p:cNvPr id="10" name="TextBox 9">
            <a:extLst>
              <a:ext uri="{FF2B5EF4-FFF2-40B4-BE49-F238E27FC236}">
                <a16:creationId xmlns:a16="http://schemas.microsoft.com/office/drawing/2014/main" id="{04985652-7953-4377-8DDE-3C64D734416C}"/>
              </a:ext>
            </a:extLst>
          </p:cNvPr>
          <p:cNvSpPr txBox="1"/>
          <p:nvPr/>
        </p:nvSpPr>
        <p:spPr>
          <a:xfrm>
            <a:off x="4248618" y="3133493"/>
            <a:ext cx="535724" cy="369332"/>
          </a:xfrm>
          <a:prstGeom prst="rect">
            <a:avLst/>
          </a:prstGeom>
          <a:noFill/>
        </p:spPr>
        <p:txBody>
          <a:bodyPr wrap="none" rtlCol="0">
            <a:spAutoFit/>
          </a:bodyPr>
          <a:lstStyle/>
          <a:p>
            <a:r>
              <a:rPr lang="en-US" dirty="0"/>
              <a:t>240</a:t>
            </a:r>
          </a:p>
        </p:txBody>
      </p:sp>
      <p:sp>
        <p:nvSpPr>
          <p:cNvPr id="11" name="TextBox 10">
            <a:extLst>
              <a:ext uri="{FF2B5EF4-FFF2-40B4-BE49-F238E27FC236}">
                <a16:creationId xmlns:a16="http://schemas.microsoft.com/office/drawing/2014/main" id="{99B61AAA-08AC-4ADE-8660-0D80EB1C85F7}"/>
              </a:ext>
            </a:extLst>
          </p:cNvPr>
          <p:cNvSpPr txBox="1"/>
          <p:nvPr/>
        </p:nvSpPr>
        <p:spPr>
          <a:xfrm>
            <a:off x="5787484" y="3144644"/>
            <a:ext cx="301686" cy="369332"/>
          </a:xfrm>
          <a:prstGeom prst="rect">
            <a:avLst/>
          </a:prstGeom>
          <a:noFill/>
        </p:spPr>
        <p:txBody>
          <a:bodyPr wrap="none" rtlCol="0">
            <a:spAutoFit/>
          </a:bodyPr>
          <a:lstStyle/>
          <a:p>
            <a:r>
              <a:rPr lang="en-US" dirty="0"/>
              <a:t>0</a:t>
            </a:r>
          </a:p>
        </p:txBody>
      </p:sp>
      <p:sp>
        <p:nvSpPr>
          <p:cNvPr id="12" name="TextBox 11">
            <a:extLst>
              <a:ext uri="{FF2B5EF4-FFF2-40B4-BE49-F238E27FC236}">
                <a16:creationId xmlns:a16="http://schemas.microsoft.com/office/drawing/2014/main" id="{82B6E27E-E48E-432E-90B0-75BE0C6D772D}"/>
              </a:ext>
            </a:extLst>
          </p:cNvPr>
          <p:cNvSpPr txBox="1"/>
          <p:nvPr/>
        </p:nvSpPr>
        <p:spPr>
          <a:xfrm>
            <a:off x="7036422" y="3122340"/>
            <a:ext cx="535724" cy="369332"/>
          </a:xfrm>
          <a:prstGeom prst="rect">
            <a:avLst/>
          </a:prstGeom>
          <a:noFill/>
        </p:spPr>
        <p:txBody>
          <a:bodyPr wrap="none" rtlCol="0">
            <a:spAutoFit/>
          </a:bodyPr>
          <a:lstStyle/>
          <a:p>
            <a:r>
              <a:rPr lang="en-US" dirty="0"/>
              <a:t>120</a:t>
            </a:r>
          </a:p>
        </p:txBody>
      </p:sp>
      <p:sp>
        <p:nvSpPr>
          <p:cNvPr id="13" name="TextBox 12">
            <a:extLst>
              <a:ext uri="{FF2B5EF4-FFF2-40B4-BE49-F238E27FC236}">
                <a16:creationId xmlns:a16="http://schemas.microsoft.com/office/drawing/2014/main" id="{FDF2B22C-D10A-4049-B523-CA16924FD1C2}"/>
              </a:ext>
            </a:extLst>
          </p:cNvPr>
          <p:cNvSpPr txBox="1"/>
          <p:nvPr/>
        </p:nvSpPr>
        <p:spPr>
          <a:xfrm>
            <a:off x="8452627" y="3133496"/>
            <a:ext cx="535724" cy="369332"/>
          </a:xfrm>
          <a:prstGeom prst="rect">
            <a:avLst/>
          </a:prstGeom>
          <a:noFill/>
        </p:spPr>
        <p:txBody>
          <a:bodyPr wrap="none" rtlCol="0">
            <a:spAutoFit/>
          </a:bodyPr>
          <a:lstStyle/>
          <a:p>
            <a:r>
              <a:rPr lang="en-US" dirty="0"/>
              <a:t>240</a:t>
            </a:r>
          </a:p>
        </p:txBody>
      </p:sp>
      <p:sp>
        <p:nvSpPr>
          <p:cNvPr id="14" name="TextBox 13">
            <a:extLst>
              <a:ext uri="{FF2B5EF4-FFF2-40B4-BE49-F238E27FC236}">
                <a16:creationId xmlns:a16="http://schemas.microsoft.com/office/drawing/2014/main" id="{47207721-B4BB-4587-8EFA-CFABA9AEFF98}"/>
              </a:ext>
            </a:extLst>
          </p:cNvPr>
          <p:cNvSpPr txBox="1"/>
          <p:nvPr/>
        </p:nvSpPr>
        <p:spPr>
          <a:xfrm>
            <a:off x="1494265" y="2743200"/>
            <a:ext cx="535724" cy="369332"/>
          </a:xfrm>
          <a:prstGeom prst="rect">
            <a:avLst/>
          </a:prstGeom>
          <a:noFill/>
        </p:spPr>
        <p:txBody>
          <a:bodyPr wrap="none" rtlCol="0">
            <a:spAutoFit/>
          </a:bodyPr>
          <a:lstStyle/>
          <a:p>
            <a:r>
              <a:rPr lang="en-US" dirty="0"/>
              <a:t>120</a:t>
            </a:r>
          </a:p>
        </p:txBody>
      </p:sp>
      <p:sp>
        <p:nvSpPr>
          <p:cNvPr id="15" name="TextBox 14">
            <a:extLst>
              <a:ext uri="{FF2B5EF4-FFF2-40B4-BE49-F238E27FC236}">
                <a16:creationId xmlns:a16="http://schemas.microsoft.com/office/drawing/2014/main" id="{E1C46A6F-2A72-4DE6-96F3-04C2C9ABC3C5}"/>
              </a:ext>
            </a:extLst>
          </p:cNvPr>
          <p:cNvSpPr txBox="1"/>
          <p:nvPr/>
        </p:nvSpPr>
        <p:spPr>
          <a:xfrm>
            <a:off x="2877019" y="2732047"/>
            <a:ext cx="535724" cy="369332"/>
          </a:xfrm>
          <a:prstGeom prst="rect">
            <a:avLst/>
          </a:prstGeom>
          <a:noFill/>
        </p:spPr>
        <p:txBody>
          <a:bodyPr wrap="none" rtlCol="0">
            <a:spAutoFit/>
          </a:bodyPr>
          <a:lstStyle/>
          <a:p>
            <a:r>
              <a:rPr lang="en-US" dirty="0"/>
              <a:t>240</a:t>
            </a:r>
          </a:p>
        </p:txBody>
      </p:sp>
      <p:sp>
        <p:nvSpPr>
          <p:cNvPr id="16" name="TextBox 15">
            <a:extLst>
              <a:ext uri="{FF2B5EF4-FFF2-40B4-BE49-F238E27FC236}">
                <a16:creationId xmlns:a16="http://schemas.microsoft.com/office/drawing/2014/main" id="{5472127F-D7A1-4985-95AC-A0AE0A799504}"/>
              </a:ext>
            </a:extLst>
          </p:cNvPr>
          <p:cNvSpPr txBox="1"/>
          <p:nvPr/>
        </p:nvSpPr>
        <p:spPr>
          <a:xfrm>
            <a:off x="4382429" y="2743200"/>
            <a:ext cx="301686" cy="369332"/>
          </a:xfrm>
          <a:prstGeom prst="rect">
            <a:avLst/>
          </a:prstGeom>
          <a:noFill/>
        </p:spPr>
        <p:txBody>
          <a:bodyPr wrap="none" rtlCol="0">
            <a:spAutoFit/>
          </a:bodyPr>
          <a:lstStyle/>
          <a:p>
            <a:r>
              <a:rPr lang="en-US" dirty="0"/>
              <a:t>0</a:t>
            </a:r>
          </a:p>
        </p:txBody>
      </p:sp>
      <p:sp>
        <p:nvSpPr>
          <p:cNvPr id="17" name="TextBox 16">
            <a:extLst>
              <a:ext uri="{FF2B5EF4-FFF2-40B4-BE49-F238E27FC236}">
                <a16:creationId xmlns:a16="http://schemas.microsoft.com/office/drawing/2014/main" id="{20C840EA-A4D4-413A-BD9D-C37A28BAE3FF}"/>
              </a:ext>
            </a:extLst>
          </p:cNvPr>
          <p:cNvSpPr txBox="1"/>
          <p:nvPr/>
        </p:nvSpPr>
        <p:spPr>
          <a:xfrm>
            <a:off x="5664823" y="2732047"/>
            <a:ext cx="535724" cy="369332"/>
          </a:xfrm>
          <a:prstGeom prst="rect">
            <a:avLst/>
          </a:prstGeom>
          <a:noFill/>
        </p:spPr>
        <p:txBody>
          <a:bodyPr wrap="none" rtlCol="0">
            <a:spAutoFit/>
          </a:bodyPr>
          <a:lstStyle/>
          <a:p>
            <a:r>
              <a:rPr lang="en-US" dirty="0"/>
              <a:t>120</a:t>
            </a:r>
          </a:p>
        </p:txBody>
      </p:sp>
      <p:sp>
        <p:nvSpPr>
          <p:cNvPr id="18" name="TextBox 17">
            <a:extLst>
              <a:ext uri="{FF2B5EF4-FFF2-40B4-BE49-F238E27FC236}">
                <a16:creationId xmlns:a16="http://schemas.microsoft.com/office/drawing/2014/main" id="{0C7870C9-0EA5-4E8D-993C-BD10F71A8CAF}"/>
              </a:ext>
            </a:extLst>
          </p:cNvPr>
          <p:cNvSpPr txBox="1"/>
          <p:nvPr/>
        </p:nvSpPr>
        <p:spPr>
          <a:xfrm>
            <a:off x="7025271" y="2743200"/>
            <a:ext cx="535724" cy="369332"/>
          </a:xfrm>
          <a:prstGeom prst="rect">
            <a:avLst/>
          </a:prstGeom>
          <a:noFill/>
        </p:spPr>
        <p:txBody>
          <a:bodyPr wrap="none" rtlCol="0">
            <a:spAutoFit/>
          </a:bodyPr>
          <a:lstStyle/>
          <a:p>
            <a:r>
              <a:rPr lang="en-US" dirty="0"/>
              <a:t>240</a:t>
            </a:r>
          </a:p>
        </p:txBody>
      </p:sp>
      <p:sp>
        <p:nvSpPr>
          <p:cNvPr id="19" name="TextBox 18">
            <a:extLst>
              <a:ext uri="{FF2B5EF4-FFF2-40B4-BE49-F238E27FC236}">
                <a16:creationId xmlns:a16="http://schemas.microsoft.com/office/drawing/2014/main" id="{DC3915BF-2EA1-4ECC-861E-0BE8CD96C0E0}"/>
              </a:ext>
            </a:extLst>
          </p:cNvPr>
          <p:cNvSpPr txBox="1"/>
          <p:nvPr/>
        </p:nvSpPr>
        <p:spPr>
          <a:xfrm>
            <a:off x="8564137" y="2754353"/>
            <a:ext cx="301686" cy="369332"/>
          </a:xfrm>
          <a:prstGeom prst="rect">
            <a:avLst/>
          </a:prstGeom>
          <a:noFill/>
        </p:spPr>
        <p:txBody>
          <a:bodyPr wrap="none" rtlCol="0">
            <a:spAutoFit/>
          </a:bodyPr>
          <a:lstStyle/>
          <a:p>
            <a:r>
              <a:rPr lang="en-US" dirty="0"/>
              <a:t>0</a:t>
            </a:r>
          </a:p>
        </p:txBody>
      </p:sp>
      <p:sp>
        <p:nvSpPr>
          <p:cNvPr id="20" name="TextBox 19">
            <a:extLst>
              <a:ext uri="{FF2B5EF4-FFF2-40B4-BE49-F238E27FC236}">
                <a16:creationId xmlns:a16="http://schemas.microsoft.com/office/drawing/2014/main" id="{63542933-6D7A-4874-AC7A-75ABB5FE5780}"/>
              </a:ext>
            </a:extLst>
          </p:cNvPr>
          <p:cNvSpPr txBox="1"/>
          <p:nvPr/>
        </p:nvSpPr>
        <p:spPr>
          <a:xfrm>
            <a:off x="1494265" y="2352907"/>
            <a:ext cx="535724" cy="369332"/>
          </a:xfrm>
          <a:prstGeom prst="rect">
            <a:avLst/>
          </a:prstGeom>
          <a:noFill/>
        </p:spPr>
        <p:txBody>
          <a:bodyPr wrap="none" rtlCol="0">
            <a:spAutoFit/>
          </a:bodyPr>
          <a:lstStyle/>
          <a:p>
            <a:r>
              <a:rPr lang="en-US" dirty="0"/>
              <a:t>240</a:t>
            </a:r>
          </a:p>
        </p:txBody>
      </p:sp>
      <p:sp>
        <p:nvSpPr>
          <p:cNvPr id="21" name="TextBox 20">
            <a:extLst>
              <a:ext uri="{FF2B5EF4-FFF2-40B4-BE49-F238E27FC236}">
                <a16:creationId xmlns:a16="http://schemas.microsoft.com/office/drawing/2014/main" id="{8BB43398-D9B1-4274-8E33-A6DE32F97C65}"/>
              </a:ext>
            </a:extLst>
          </p:cNvPr>
          <p:cNvSpPr txBox="1"/>
          <p:nvPr/>
        </p:nvSpPr>
        <p:spPr>
          <a:xfrm>
            <a:off x="2999678" y="2341756"/>
            <a:ext cx="301686" cy="369332"/>
          </a:xfrm>
          <a:prstGeom prst="rect">
            <a:avLst/>
          </a:prstGeom>
          <a:noFill/>
        </p:spPr>
        <p:txBody>
          <a:bodyPr wrap="none" rtlCol="0">
            <a:spAutoFit/>
          </a:bodyPr>
          <a:lstStyle/>
          <a:p>
            <a:r>
              <a:rPr lang="en-US" dirty="0"/>
              <a:t>0</a:t>
            </a:r>
          </a:p>
        </p:txBody>
      </p:sp>
      <p:sp>
        <p:nvSpPr>
          <p:cNvPr id="22" name="TextBox 21">
            <a:extLst>
              <a:ext uri="{FF2B5EF4-FFF2-40B4-BE49-F238E27FC236}">
                <a16:creationId xmlns:a16="http://schemas.microsoft.com/office/drawing/2014/main" id="{E4B0D747-78E6-4C36-A556-B9DF5D7B423D}"/>
              </a:ext>
            </a:extLst>
          </p:cNvPr>
          <p:cNvSpPr txBox="1"/>
          <p:nvPr/>
        </p:nvSpPr>
        <p:spPr>
          <a:xfrm>
            <a:off x="4259769" y="2364058"/>
            <a:ext cx="535724" cy="369332"/>
          </a:xfrm>
          <a:prstGeom prst="rect">
            <a:avLst/>
          </a:prstGeom>
          <a:noFill/>
        </p:spPr>
        <p:txBody>
          <a:bodyPr wrap="none" rtlCol="0">
            <a:spAutoFit/>
          </a:bodyPr>
          <a:lstStyle/>
          <a:p>
            <a:r>
              <a:rPr lang="en-US" dirty="0"/>
              <a:t>120</a:t>
            </a:r>
          </a:p>
        </p:txBody>
      </p:sp>
      <p:sp>
        <p:nvSpPr>
          <p:cNvPr id="23" name="TextBox 22">
            <a:extLst>
              <a:ext uri="{FF2B5EF4-FFF2-40B4-BE49-F238E27FC236}">
                <a16:creationId xmlns:a16="http://schemas.microsoft.com/office/drawing/2014/main" id="{733EC782-DF2F-41EA-A9AA-69C4E43FD9CA}"/>
              </a:ext>
            </a:extLst>
          </p:cNvPr>
          <p:cNvSpPr txBox="1"/>
          <p:nvPr/>
        </p:nvSpPr>
        <p:spPr>
          <a:xfrm>
            <a:off x="5653672" y="2341756"/>
            <a:ext cx="535724" cy="369332"/>
          </a:xfrm>
          <a:prstGeom prst="rect">
            <a:avLst/>
          </a:prstGeom>
          <a:noFill/>
        </p:spPr>
        <p:txBody>
          <a:bodyPr wrap="none" rtlCol="0">
            <a:spAutoFit/>
          </a:bodyPr>
          <a:lstStyle/>
          <a:p>
            <a:r>
              <a:rPr lang="en-US" dirty="0"/>
              <a:t>240</a:t>
            </a:r>
          </a:p>
        </p:txBody>
      </p:sp>
      <p:sp>
        <p:nvSpPr>
          <p:cNvPr id="24" name="TextBox 23">
            <a:extLst>
              <a:ext uri="{FF2B5EF4-FFF2-40B4-BE49-F238E27FC236}">
                <a16:creationId xmlns:a16="http://schemas.microsoft.com/office/drawing/2014/main" id="{ED5F27D1-4BE5-42FF-B183-030DEAFA1656}"/>
              </a:ext>
            </a:extLst>
          </p:cNvPr>
          <p:cNvSpPr txBox="1"/>
          <p:nvPr/>
        </p:nvSpPr>
        <p:spPr>
          <a:xfrm>
            <a:off x="7136781" y="2352907"/>
            <a:ext cx="301686" cy="369332"/>
          </a:xfrm>
          <a:prstGeom prst="rect">
            <a:avLst/>
          </a:prstGeom>
          <a:noFill/>
        </p:spPr>
        <p:txBody>
          <a:bodyPr wrap="none" rtlCol="0">
            <a:spAutoFit/>
          </a:bodyPr>
          <a:lstStyle/>
          <a:p>
            <a:r>
              <a:rPr lang="en-US" dirty="0"/>
              <a:t>0</a:t>
            </a:r>
          </a:p>
        </p:txBody>
      </p:sp>
      <p:sp>
        <p:nvSpPr>
          <p:cNvPr id="25" name="TextBox 24">
            <a:extLst>
              <a:ext uri="{FF2B5EF4-FFF2-40B4-BE49-F238E27FC236}">
                <a16:creationId xmlns:a16="http://schemas.microsoft.com/office/drawing/2014/main" id="{C197FD46-6B24-4E15-993B-1334631ED997}"/>
              </a:ext>
            </a:extLst>
          </p:cNvPr>
          <p:cNvSpPr txBox="1"/>
          <p:nvPr/>
        </p:nvSpPr>
        <p:spPr>
          <a:xfrm>
            <a:off x="8441475" y="2375209"/>
            <a:ext cx="535724" cy="369332"/>
          </a:xfrm>
          <a:prstGeom prst="rect">
            <a:avLst/>
          </a:prstGeom>
          <a:noFill/>
        </p:spPr>
        <p:txBody>
          <a:bodyPr wrap="none" rtlCol="0">
            <a:spAutoFit/>
          </a:bodyPr>
          <a:lstStyle/>
          <a:p>
            <a:r>
              <a:rPr lang="en-US" dirty="0"/>
              <a:t>120</a:t>
            </a:r>
          </a:p>
        </p:txBody>
      </p:sp>
    </p:spTree>
    <p:extLst>
      <p:ext uri="{BB962C8B-B14F-4D97-AF65-F5344CB8AC3E}">
        <p14:creationId xmlns:p14="http://schemas.microsoft.com/office/powerpoint/2010/main" val="63224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8CA6-8CEF-4311-89CA-5C4EFA96DF16}"/>
              </a:ext>
            </a:extLst>
          </p:cNvPr>
          <p:cNvSpPr>
            <a:spLocks noGrp="1"/>
          </p:cNvSpPr>
          <p:nvPr>
            <p:ph type="title"/>
          </p:nvPr>
        </p:nvSpPr>
        <p:spPr>
          <a:xfrm>
            <a:off x="838200" y="1"/>
            <a:ext cx="10515600" cy="858643"/>
          </a:xfrm>
        </p:spPr>
        <p:txBody>
          <a:bodyPr>
            <a:normAutofit fontScale="90000"/>
          </a:bodyPr>
          <a:lstStyle/>
          <a:p>
            <a:pPr algn="ctr"/>
            <a:r>
              <a:rPr lang="en-US" sz="3200" dirty="0"/>
              <a:t>WHAT IS PHASE SEQUENCE?</a:t>
            </a:r>
            <a:br>
              <a:rPr lang="en-US" sz="3200" dirty="0"/>
            </a:br>
            <a:endParaRPr lang="en-US" sz="3200" dirty="0"/>
          </a:p>
        </p:txBody>
      </p:sp>
      <p:sp>
        <p:nvSpPr>
          <p:cNvPr id="3" name="Content Placeholder 2">
            <a:extLst>
              <a:ext uri="{FF2B5EF4-FFF2-40B4-BE49-F238E27FC236}">
                <a16:creationId xmlns:a16="http://schemas.microsoft.com/office/drawing/2014/main" id="{66F0B5B1-CE42-40EB-A173-A17A03E415A1}"/>
              </a:ext>
            </a:extLst>
          </p:cNvPr>
          <p:cNvSpPr>
            <a:spLocks noGrp="1"/>
          </p:cNvSpPr>
          <p:nvPr>
            <p:ph idx="1"/>
          </p:nvPr>
        </p:nvSpPr>
        <p:spPr>
          <a:xfrm>
            <a:off x="0" y="543235"/>
            <a:ext cx="12192000" cy="2679467"/>
          </a:xfrm>
        </p:spPr>
        <p:txBody>
          <a:bodyPr>
            <a:normAutofit fontScale="77500" lnSpcReduction="20000"/>
          </a:bodyPr>
          <a:lstStyle/>
          <a:p>
            <a:r>
              <a:rPr lang="en-US" dirty="0"/>
              <a:t>Phase Sequence is the order in which the voltages of a three phase system rise and fall.  Only two sequences are possible, sometimes referred to as positive sequence or negative sequence, Clockwise (CW) or Counter Clockwise (CCW), it is up to the discretion of each utility to assert their sequence.</a:t>
            </a:r>
          </a:p>
          <a:p>
            <a:r>
              <a:rPr lang="en-US" dirty="0"/>
              <a:t>Currently there is no standard for labeling individual phases. Phase Sequence labeling is currently up to the discretion of each utility such as A,B,C (example below) or C,B,A or 1,2,3 or 3,2,1.</a:t>
            </a:r>
          </a:p>
          <a:p>
            <a:r>
              <a:rPr lang="en-US" dirty="0"/>
              <a:t>First Sequence: 0°,120°, 240°</a:t>
            </a:r>
          </a:p>
          <a:p>
            <a:r>
              <a:rPr lang="en-US" dirty="0"/>
              <a:t>Second Sequence: 240°, 120°, 0°</a:t>
            </a:r>
          </a:p>
          <a:p>
            <a:endParaRPr lang="en-US" dirty="0"/>
          </a:p>
        </p:txBody>
      </p:sp>
      <p:pic>
        <p:nvPicPr>
          <p:cNvPr id="5" name="Picture 4">
            <a:extLst>
              <a:ext uri="{FF2B5EF4-FFF2-40B4-BE49-F238E27FC236}">
                <a16:creationId xmlns:a16="http://schemas.microsoft.com/office/drawing/2014/main" id="{C3733911-29B9-411A-801C-404B950BC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8999"/>
            <a:ext cx="12192000" cy="3428999"/>
          </a:xfrm>
          <a:prstGeom prst="rect">
            <a:avLst/>
          </a:prstGeom>
        </p:spPr>
      </p:pic>
      <p:sp>
        <p:nvSpPr>
          <p:cNvPr id="6" name="TextBox 5">
            <a:extLst>
              <a:ext uri="{FF2B5EF4-FFF2-40B4-BE49-F238E27FC236}">
                <a16:creationId xmlns:a16="http://schemas.microsoft.com/office/drawing/2014/main" id="{FF752177-3EED-41AD-A21F-7C067CEDF285}"/>
              </a:ext>
            </a:extLst>
          </p:cNvPr>
          <p:cNvSpPr txBox="1"/>
          <p:nvPr/>
        </p:nvSpPr>
        <p:spPr>
          <a:xfrm>
            <a:off x="1616925" y="4092498"/>
            <a:ext cx="317716" cy="369332"/>
          </a:xfrm>
          <a:prstGeom prst="rect">
            <a:avLst/>
          </a:prstGeom>
          <a:noFill/>
        </p:spPr>
        <p:txBody>
          <a:bodyPr wrap="none" rtlCol="0">
            <a:spAutoFit/>
          </a:bodyPr>
          <a:lstStyle/>
          <a:p>
            <a:r>
              <a:rPr lang="en-US" dirty="0"/>
              <a:t>A</a:t>
            </a:r>
          </a:p>
        </p:txBody>
      </p:sp>
      <p:sp>
        <p:nvSpPr>
          <p:cNvPr id="7" name="TextBox 6">
            <a:extLst>
              <a:ext uri="{FF2B5EF4-FFF2-40B4-BE49-F238E27FC236}">
                <a16:creationId xmlns:a16="http://schemas.microsoft.com/office/drawing/2014/main" id="{E192671C-9EEA-4F58-8066-BFD6AAF81D89}"/>
              </a:ext>
            </a:extLst>
          </p:cNvPr>
          <p:cNvSpPr txBox="1"/>
          <p:nvPr/>
        </p:nvSpPr>
        <p:spPr>
          <a:xfrm>
            <a:off x="2988527" y="4125954"/>
            <a:ext cx="309700" cy="369332"/>
          </a:xfrm>
          <a:prstGeom prst="rect">
            <a:avLst/>
          </a:prstGeom>
          <a:noFill/>
        </p:spPr>
        <p:txBody>
          <a:bodyPr wrap="none" rtlCol="0">
            <a:spAutoFit/>
          </a:bodyPr>
          <a:lstStyle/>
          <a:p>
            <a:r>
              <a:rPr lang="en-US" dirty="0"/>
              <a:t>B</a:t>
            </a:r>
          </a:p>
        </p:txBody>
      </p:sp>
      <p:sp>
        <p:nvSpPr>
          <p:cNvPr id="8" name="TextBox 7">
            <a:extLst>
              <a:ext uri="{FF2B5EF4-FFF2-40B4-BE49-F238E27FC236}">
                <a16:creationId xmlns:a16="http://schemas.microsoft.com/office/drawing/2014/main" id="{C0ECC63F-17BD-4285-8908-3BEA1AE8BE3E}"/>
              </a:ext>
            </a:extLst>
          </p:cNvPr>
          <p:cNvSpPr txBox="1"/>
          <p:nvPr/>
        </p:nvSpPr>
        <p:spPr>
          <a:xfrm>
            <a:off x="4382430" y="4109899"/>
            <a:ext cx="308098" cy="369332"/>
          </a:xfrm>
          <a:prstGeom prst="rect">
            <a:avLst/>
          </a:prstGeom>
          <a:noFill/>
        </p:spPr>
        <p:txBody>
          <a:bodyPr wrap="none" rtlCol="0">
            <a:spAutoFit/>
          </a:bodyPr>
          <a:lstStyle/>
          <a:p>
            <a:r>
              <a:rPr lang="en-US" dirty="0"/>
              <a:t>C</a:t>
            </a:r>
          </a:p>
        </p:txBody>
      </p:sp>
      <p:sp>
        <p:nvSpPr>
          <p:cNvPr id="9" name="TextBox 8">
            <a:extLst>
              <a:ext uri="{FF2B5EF4-FFF2-40B4-BE49-F238E27FC236}">
                <a16:creationId xmlns:a16="http://schemas.microsoft.com/office/drawing/2014/main" id="{217AD6BA-0F61-4291-87EA-8B32C8EF201A}"/>
              </a:ext>
            </a:extLst>
          </p:cNvPr>
          <p:cNvSpPr txBox="1"/>
          <p:nvPr/>
        </p:nvSpPr>
        <p:spPr>
          <a:xfrm>
            <a:off x="5809787" y="4092498"/>
            <a:ext cx="317716" cy="369332"/>
          </a:xfrm>
          <a:prstGeom prst="rect">
            <a:avLst/>
          </a:prstGeom>
          <a:noFill/>
        </p:spPr>
        <p:txBody>
          <a:bodyPr wrap="none" rtlCol="0">
            <a:spAutoFit/>
          </a:bodyPr>
          <a:lstStyle/>
          <a:p>
            <a:r>
              <a:rPr lang="en-US" dirty="0"/>
              <a:t>A</a:t>
            </a:r>
          </a:p>
        </p:txBody>
      </p:sp>
      <p:sp>
        <p:nvSpPr>
          <p:cNvPr id="10" name="TextBox 9">
            <a:extLst>
              <a:ext uri="{FF2B5EF4-FFF2-40B4-BE49-F238E27FC236}">
                <a16:creationId xmlns:a16="http://schemas.microsoft.com/office/drawing/2014/main" id="{0B2D5AB1-A8BB-48C4-B035-4279FA65EBB4}"/>
              </a:ext>
            </a:extLst>
          </p:cNvPr>
          <p:cNvSpPr txBox="1"/>
          <p:nvPr/>
        </p:nvSpPr>
        <p:spPr>
          <a:xfrm>
            <a:off x="7160619" y="4081345"/>
            <a:ext cx="309700" cy="369332"/>
          </a:xfrm>
          <a:prstGeom prst="rect">
            <a:avLst/>
          </a:prstGeom>
          <a:noFill/>
        </p:spPr>
        <p:txBody>
          <a:bodyPr wrap="none" rtlCol="0">
            <a:spAutoFit/>
          </a:bodyPr>
          <a:lstStyle/>
          <a:p>
            <a:r>
              <a:rPr lang="en-US" dirty="0"/>
              <a:t>B</a:t>
            </a:r>
          </a:p>
        </p:txBody>
      </p:sp>
      <p:sp>
        <p:nvSpPr>
          <p:cNvPr id="11" name="TextBox 10">
            <a:extLst>
              <a:ext uri="{FF2B5EF4-FFF2-40B4-BE49-F238E27FC236}">
                <a16:creationId xmlns:a16="http://schemas.microsoft.com/office/drawing/2014/main" id="{DCAF7AD4-DC24-41D6-A4AB-47A68519E805}"/>
              </a:ext>
            </a:extLst>
          </p:cNvPr>
          <p:cNvSpPr txBox="1"/>
          <p:nvPr/>
        </p:nvSpPr>
        <p:spPr>
          <a:xfrm>
            <a:off x="8565674" y="4087597"/>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226244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1CBA-50B4-44E1-8127-4D6E9CBF7FC7}"/>
              </a:ext>
            </a:extLst>
          </p:cNvPr>
          <p:cNvSpPr>
            <a:spLocks noGrp="1"/>
          </p:cNvSpPr>
          <p:nvPr>
            <p:ph type="title"/>
          </p:nvPr>
        </p:nvSpPr>
        <p:spPr>
          <a:xfrm>
            <a:off x="838200" y="0"/>
            <a:ext cx="10515600" cy="520726"/>
          </a:xfrm>
        </p:spPr>
        <p:txBody>
          <a:bodyPr>
            <a:normAutofit fontScale="90000"/>
          </a:bodyPr>
          <a:lstStyle/>
          <a:p>
            <a:pPr algn="ctr"/>
            <a:r>
              <a:rPr lang="en-US" b="1" dirty="0"/>
              <a:t>Equipment Overview</a:t>
            </a:r>
          </a:p>
        </p:txBody>
      </p:sp>
      <p:pic>
        <p:nvPicPr>
          <p:cNvPr id="13" name="Picture 12">
            <a:extLst>
              <a:ext uri="{FF2B5EF4-FFF2-40B4-BE49-F238E27FC236}">
                <a16:creationId xmlns:a16="http://schemas.microsoft.com/office/drawing/2014/main" id="{F19EB3CB-F32F-4C9B-A332-55A609011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726"/>
            <a:ext cx="12192000" cy="6334847"/>
          </a:xfrm>
          <a:prstGeom prst="rect">
            <a:avLst/>
          </a:prstGeom>
        </p:spPr>
      </p:pic>
      <p:sp>
        <p:nvSpPr>
          <p:cNvPr id="7" name="Content Placeholder 6">
            <a:extLst>
              <a:ext uri="{FF2B5EF4-FFF2-40B4-BE49-F238E27FC236}">
                <a16:creationId xmlns:a16="http://schemas.microsoft.com/office/drawing/2014/main" id="{3246EEB0-AE40-4D9E-A624-DD95F8BE34C6}"/>
              </a:ext>
            </a:extLst>
          </p:cNvPr>
          <p:cNvSpPr>
            <a:spLocks noGrp="1"/>
          </p:cNvSpPr>
          <p:nvPr>
            <p:ph idx="1"/>
          </p:nvPr>
        </p:nvSpPr>
        <p:spPr>
          <a:xfrm>
            <a:off x="1496122" y="705392"/>
            <a:ext cx="2785946" cy="482677"/>
          </a:xfrm>
        </p:spPr>
        <p:txBody>
          <a:bodyPr>
            <a:normAutofit fontScale="92500"/>
          </a:bodyPr>
          <a:lstStyle/>
          <a:p>
            <a:pPr marL="0" indent="0" algn="ctr">
              <a:buNone/>
            </a:pPr>
            <a:r>
              <a:rPr lang="en-US" b="1" dirty="0"/>
              <a:t>Base or Send Unit</a:t>
            </a:r>
          </a:p>
        </p:txBody>
      </p:sp>
      <p:sp>
        <p:nvSpPr>
          <p:cNvPr id="14" name="Arrow: Down 13">
            <a:extLst>
              <a:ext uri="{FF2B5EF4-FFF2-40B4-BE49-F238E27FC236}">
                <a16:creationId xmlns:a16="http://schemas.microsoft.com/office/drawing/2014/main" id="{4A041BBB-4672-4274-9A6D-1B007F01438B}"/>
              </a:ext>
            </a:extLst>
          </p:cNvPr>
          <p:cNvSpPr/>
          <p:nvPr/>
        </p:nvSpPr>
        <p:spPr>
          <a:xfrm rot="18112048">
            <a:off x="4430485" y="790960"/>
            <a:ext cx="268140" cy="7451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592E560-CB6C-4D12-B4C0-BBB1887B8791}"/>
              </a:ext>
            </a:extLst>
          </p:cNvPr>
          <p:cNvSpPr txBox="1"/>
          <p:nvPr/>
        </p:nvSpPr>
        <p:spPr>
          <a:xfrm>
            <a:off x="490653" y="1441991"/>
            <a:ext cx="1391086" cy="646331"/>
          </a:xfrm>
          <a:prstGeom prst="rect">
            <a:avLst/>
          </a:prstGeom>
          <a:noFill/>
        </p:spPr>
        <p:txBody>
          <a:bodyPr wrap="none" rtlCol="0">
            <a:spAutoFit/>
          </a:bodyPr>
          <a:lstStyle/>
          <a:p>
            <a:pPr algn="ctr"/>
            <a:r>
              <a:rPr lang="en-US" dirty="0"/>
              <a:t>Auto Answer</a:t>
            </a:r>
          </a:p>
          <a:p>
            <a:pPr algn="ctr"/>
            <a:r>
              <a:rPr lang="en-US" dirty="0"/>
              <a:t>Device</a:t>
            </a:r>
          </a:p>
        </p:txBody>
      </p:sp>
      <p:sp>
        <p:nvSpPr>
          <p:cNvPr id="16" name="Arrow: Down 15">
            <a:extLst>
              <a:ext uri="{FF2B5EF4-FFF2-40B4-BE49-F238E27FC236}">
                <a16:creationId xmlns:a16="http://schemas.microsoft.com/office/drawing/2014/main" id="{98B8A210-86CE-46B2-9116-351F96DD93A0}"/>
              </a:ext>
            </a:extLst>
          </p:cNvPr>
          <p:cNvSpPr/>
          <p:nvPr/>
        </p:nvSpPr>
        <p:spPr>
          <a:xfrm rot="16984661">
            <a:off x="2055876" y="1536449"/>
            <a:ext cx="272759" cy="717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CC1CEC2-A7DE-4EDB-9CBF-8D425BEB469D}"/>
              </a:ext>
            </a:extLst>
          </p:cNvPr>
          <p:cNvSpPr txBox="1"/>
          <p:nvPr/>
        </p:nvSpPr>
        <p:spPr>
          <a:xfrm>
            <a:off x="10422102" y="623565"/>
            <a:ext cx="1863395" cy="646331"/>
          </a:xfrm>
          <a:prstGeom prst="rect">
            <a:avLst/>
          </a:prstGeom>
          <a:noFill/>
        </p:spPr>
        <p:txBody>
          <a:bodyPr wrap="none" rtlCol="0">
            <a:spAutoFit/>
          </a:bodyPr>
          <a:lstStyle/>
          <a:p>
            <a:r>
              <a:rPr lang="en-US" dirty="0"/>
              <a:t>120 Volt Power or</a:t>
            </a:r>
          </a:p>
          <a:p>
            <a:r>
              <a:rPr lang="en-US" b="1" u="sng" dirty="0"/>
              <a:t>Reference Phase</a:t>
            </a:r>
          </a:p>
        </p:txBody>
      </p:sp>
      <p:sp>
        <p:nvSpPr>
          <p:cNvPr id="18" name="Arrow: Bent-Up 17">
            <a:extLst>
              <a:ext uri="{FF2B5EF4-FFF2-40B4-BE49-F238E27FC236}">
                <a16:creationId xmlns:a16="http://schemas.microsoft.com/office/drawing/2014/main" id="{44565A12-DA68-4305-B6F6-2BB878DBD717}"/>
              </a:ext>
            </a:extLst>
          </p:cNvPr>
          <p:cNvSpPr/>
          <p:nvPr/>
        </p:nvSpPr>
        <p:spPr>
          <a:xfrm rot="10800000">
            <a:off x="9571710" y="852970"/>
            <a:ext cx="850392" cy="49018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5F1FA1B-03F1-474B-8188-3AC1C9B86564}"/>
              </a:ext>
            </a:extLst>
          </p:cNvPr>
          <p:cNvSpPr txBox="1"/>
          <p:nvPr/>
        </p:nvSpPr>
        <p:spPr>
          <a:xfrm>
            <a:off x="7874620" y="5967942"/>
            <a:ext cx="1539204" cy="369332"/>
          </a:xfrm>
          <a:prstGeom prst="rect">
            <a:avLst/>
          </a:prstGeom>
          <a:noFill/>
        </p:spPr>
        <p:txBody>
          <a:bodyPr wrap="none" rtlCol="0">
            <a:spAutoFit/>
          </a:bodyPr>
          <a:lstStyle/>
          <a:p>
            <a:r>
              <a:rPr lang="en-US" dirty="0"/>
              <a:t>GPS and Cable</a:t>
            </a:r>
          </a:p>
        </p:txBody>
      </p:sp>
      <p:sp>
        <p:nvSpPr>
          <p:cNvPr id="20" name="Arrow: Up 19">
            <a:extLst>
              <a:ext uri="{FF2B5EF4-FFF2-40B4-BE49-F238E27FC236}">
                <a16:creationId xmlns:a16="http://schemas.microsoft.com/office/drawing/2014/main" id="{9A4CD562-0EA6-4D2A-AA90-C60172A7D2DD}"/>
              </a:ext>
            </a:extLst>
          </p:cNvPr>
          <p:cNvSpPr/>
          <p:nvPr/>
        </p:nvSpPr>
        <p:spPr>
          <a:xfrm rot="2602777">
            <a:off x="8724013" y="5268718"/>
            <a:ext cx="272189" cy="7280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AA15A6E-8FF5-43F0-A177-A8E397420E0F}"/>
              </a:ext>
            </a:extLst>
          </p:cNvPr>
          <p:cNvSpPr txBox="1"/>
          <p:nvPr/>
        </p:nvSpPr>
        <p:spPr>
          <a:xfrm>
            <a:off x="780962" y="3609597"/>
            <a:ext cx="1225015" cy="369332"/>
          </a:xfrm>
          <a:prstGeom prst="rect">
            <a:avLst/>
          </a:prstGeom>
          <a:noFill/>
        </p:spPr>
        <p:txBody>
          <a:bodyPr wrap="none" rtlCol="0">
            <a:spAutoFit/>
          </a:bodyPr>
          <a:lstStyle/>
          <a:p>
            <a:r>
              <a:rPr lang="en-US" dirty="0"/>
              <a:t>Phone Line</a:t>
            </a:r>
          </a:p>
        </p:txBody>
      </p:sp>
      <p:sp>
        <p:nvSpPr>
          <p:cNvPr id="22" name="TextBox 21">
            <a:extLst>
              <a:ext uri="{FF2B5EF4-FFF2-40B4-BE49-F238E27FC236}">
                <a16:creationId xmlns:a16="http://schemas.microsoft.com/office/drawing/2014/main" id="{6E5A0654-73D8-4EFF-B660-1D9E9CA47CC6}"/>
              </a:ext>
            </a:extLst>
          </p:cNvPr>
          <p:cNvSpPr txBox="1"/>
          <p:nvPr/>
        </p:nvSpPr>
        <p:spPr>
          <a:xfrm>
            <a:off x="1186196" y="4945030"/>
            <a:ext cx="1313180" cy="369332"/>
          </a:xfrm>
          <a:prstGeom prst="rect">
            <a:avLst/>
          </a:prstGeom>
          <a:noFill/>
        </p:spPr>
        <p:txBody>
          <a:bodyPr wrap="none" rtlCol="0">
            <a:spAutoFit/>
          </a:bodyPr>
          <a:lstStyle/>
          <a:p>
            <a:r>
              <a:rPr lang="en-US" dirty="0"/>
              <a:t>Audio Cable</a:t>
            </a:r>
          </a:p>
        </p:txBody>
      </p:sp>
      <p:sp>
        <p:nvSpPr>
          <p:cNvPr id="23" name="Arrow: Up 22">
            <a:extLst>
              <a:ext uri="{FF2B5EF4-FFF2-40B4-BE49-F238E27FC236}">
                <a16:creationId xmlns:a16="http://schemas.microsoft.com/office/drawing/2014/main" id="{3B9D1B3B-BD74-46C9-AF53-C23E4D181662}"/>
              </a:ext>
            </a:extLst>
          </p:cNvPr>
          <p:cNvSpPr/>
          <p:nvPr/>
        </p:nvSpPr>
        <p:spPr>
          <a:xfrm rot="2806151">
            <a:off x="2598668" y="4594270"/>
            <a:ext cx="236886" cy="607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EE8CD28D-252E-4147-A81E-FEE2EF9B7ADD}"/>
              </a:ext>
            </a:extLst>
          </p:cNvPr>
          <p:cNvSpPr/>
          <p:nvPr/>
        </p:nvSpPr>
        <p:spPr>
          <a:xfrm>
            <a:off x="2099474" y="3682532"/>
            <a:ext cx="617637" cy="23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343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8782</TotalTime>
  <Words>1992</Words>
  <Application>Microsoft Office PowerPoint</Application>
  <PresentationFormat>Widescreen</PresentationFormat>
  <Paragraphs>143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Overview</vt:lpstr>
      <vt:lpstr>Theory of Operation &amp; Principle</vt:lpstr>
      <vt:lpstr>POWER PLANT TO THE HOUSE</vt:lpstr>
      <vt:lpstr>THE UTILITY SYSTEM OR GRID</vt:lpstr>
      <vt:lpstr>A COMMON UTILITY SYSTEM/GRID</vt:lpstr>
      <vt:lpstr>WHAT IS PHASE ANGLE? </vt:lpstr>
      <vt:lpstr>WHAT IS PHASE SEQUENCE? </vt:lpstr>
      <vt:lpstr>Equipment Overview</vt:lpstr>
      <vt:lpstr>Equipment Overview</vt:lpstr>
      <vt:lpstr>Equipment Overview</vt:lpstr>
      <vt:lpstr>Procedure</vt:lpstr>
      <vt:lpstr>Procedure</vt:lpstr>
      <vt:lpstr>Procedure (continued)</vt:lpstr>
      <vt:lpstr>Procedure (continued)</vt:lpstr>
      <vt:lpstr>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Bierer</dc:creator>
  <cp:lastModifiedBy>Joe Bierer</cp:lastModifiedBy>
  <cp:revision>65</cp:revision>
  <dcterms:created xsi:type="dcterms:W3CDTF">2018-12-12T11:12:09Z</dcterms:created>
  <dcterms:modified xsi:type="dcterms:W3CDTF">2018-12-18T13:34:47Z</dcterms:modified>
</cp:coreProperties>
</file>